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18" r:id="rId4"/>
    <p:sldId id="323" r:id="rId5"/>
    <p:sldId id="324" r:id="rId6"/>
    <p:sldId id="258" r:id="rId7"/>
    <p:sldId id="277" r:id="rId8"/>
    <p:sldId id="278" r:id="rId9"/>
    <p:sldId id="304" r:id="rId10"/>
    <p:sldId id="259" r:id="rId11"/>
    <p:sldId id="260" r:id="rId12"/>
    <p:sldId id="296" r:id="rId13"/>
    <p:sldId id="327" r:id="rId14"/>
    <p:sldId id="294" r:id="rId15"/>
    <p:sldId id="298" r:id="rId16"/>
    <p:sldId id="297" r:id="rId17"/>
    <p:sldId id="328" r:id="rId18"/>
    <p:sldId id="295" r:id="rId19"/>
    <p:sldId id="261" r:id="rId20"/>
    <p:sldId id="262" r:id="rId21"/>
    <p:sldId id="279" r:id="rId22"/>
    <p:sldId id="292" r:id="rId23"/>
    <p:sldId id="265" r:id="rId24"/>
    <p:sldId id="266" r:id="rId25"/>
    <p:sldId id="311" r:id="rId26"/>
    <p:sldId id="313" r:id="rId27"/>
    <p:sldId id="312" r:id="rId28"/>
    <p:sldId id="314" r:id="rId29"/>
    <p:sldId id="264" r:id="rId30"/>
    <p:sldId id="263" r:id="rId31"/>
    <p:sldId id="267" r:id="rId32"/>
    <p:sldId id="268" r:id="rId33"/>
    <p:sldId id="269" r:id="rId34"/>
    <p:sldId id="329" r:id="rId35"/>
    <p:sldId id="299" r:id="rId36"/>
    <p:sldId id="270" r:id="rId37"/>
    <p:sldId id="300" r:id="rId38"/>
    <p:sldId id="271" r:id="rId39"/>
    <p:sldId id="301" r:id="rId40"/>
    <p:sldId id="303" r:id="rId41"/>
    <p:sldId id="272" r:id="rId42"/>
    <p:sldId id="276" r:id="rId43"/>
    <p:sldId id="273" r:id="rId44"/>
    <p:sldId id="307" r:id="rId45"/>
    <p:sldId id="305" r:id="rId46"/>
    <p:sldId id="306" r:id="rId47"/>
    <p:sldId id="308" r:id="rId48"/>
    <p:sldId id="309" r:id="rId49"/>
    <p:sldId id="310" r:id="rId50"/>
    <p:sldId id="315" r:id="rId51"/>
    <p:sldId id="274" r:id="rId52"/>
    <p:sldId id="326" r:id="rId53"/>
    <p:sldId id="275" r:id="rId54"/>
    <p:sldId id="317" r:id="rId55"/>
    <p:sldId id="316" r:id="rId56"/>
    <p:sldId id="319" r:id="rId57"/>
    <p:sldId id="320" r:id="rId58"/>
    <p:sldId id="321" r:id="rId59"/>
    <p:sldId id="322" r:id="rId60"/>
    <p:sldId id="325" r:id="rId61"/>
  </p:sldIdLst>
  <p:sldSz cx="9144000" cy="6858000" type="screen4x3"/>
  <p:notesSz cx="6858000" cy="9144000"/>
  <p:embeddedFontLst>
    <p:embeddedFont>
      <p:font typeface="Calibri" pitchFamily="34" charset="0"/>
      <p:regular r:id="rId63"/>
      <p:bold r:id="rId64"/>
      <p:italic r:id="rId65"/>
      <p:boldItalic r:id="rId66"/>
    </p:embeddedFont>
    <p:embeddedFont>
      <p:font typeface="MS Mincho" pitchFamily="49" charset="-128"/>
      <p:regular r:id="rId6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4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250E27-5BF3-4D0C-860F-70F963E0D15D}" type="datetimeFigureOut">
              <a:rPr lang="en-US"/>
              <a:pPr>
                <a:defRPr/>
              </a:pPr>
              <a:t>2/28/2011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C38A7-92F7-4087-8549-C9B845795B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Fix bullet to include TDC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C7D3C-3E01-44DF-BE63-C36FF28B027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73FB14-1057-4E1F-9EC7-12BC14E19F7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54CA18-F6D2-4E16-B7C9-76C83AB252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AA8400-C93B-466C-B1E8-F44316A3A5A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2838"/>
            <a:ext cx="8229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60AAED-8DB1-48E3-A527-7645655C2F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1205" name="Picture 6" descr="topfad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125" y="844550"/>
            <a:ext cx="2157413" cy="6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 flipH="1" flipV="1">
            <a:off x="290513" y="6470650"/>
            <a:ext cx="5843587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flipH="1" flipV="1">
            <a:off x="1127125" y="876300"/>
            <a:ext cx="7554913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dirty="0">
              <a:latin typeface="Arial" pitchFamily="34" charset="0"/>
            </a:endParaRPr>
          </a:p>
        </p:txBody>
      </p:sp>
      <p:pic>
        <p:nvPicPr>
          <p:cNvPr id="51208" name="Picture 1" descr="uconn soe w text pms 281.eps"/>
          <p:cNvPicPr>
            <a:picLocks noChangeAspect="1" noChangeArrowheads="1"/>
          </p:cNvPicPr>
          <p:nvPr userDrawn="1"/>
        </p:nvPicPr>
        <p:blipFill>
          <a:blip r:embed="rId14" cstate="print"/>
          <a:srcRect b="28358"/>
          <a:stretch>
            <a:fillRect/>
          </a:stretch>
        </p:blipFill>
        <p:spPr bwMode="auto">
          <a:xfrm>
            <a:off x="82550" y="28575"/>
            <a:ext cx="25463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15" descr="lablogo"/>
          <p:cNvPicPr>
            <a:picLocks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62675" y="6199188"/>
            <a:ext cx="26606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8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286000"/>
          </a:xfrm>
        </p:spPr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</a:t>
            </a:r>
            <a:br>
              <a:rPr lang="en-US" smtClean="0"/>
            </a:br>
            <a:r>
              <a:rPr lang="en-US" smtClean="0"/>
              <a:t>at Elevated Pressure and Low- to Intermediate-Temperature Using a </a:t>
            </a:r>
            <a:br>
              <a:rPr lang="en-US" smtClean="0"/>
            </a:br>
            <a:r>
              <a:rPr lang="en-US" smtClean="0"/>
              <a:t>Rapid Compression Machine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22098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Bryan Weber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Prepared for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Master’s Thesis Defense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July 21,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6019800"/>
            <a:ext cx="6019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3. Y. Zhang, A.L. </a:t>
            </a:r>
            <a:r>
              <a:rPr lang="en-US" sz="1100" dirty="0" err="1" smtClean="0">
                <a:latin typeface="Times New Roman" pitchFamily="18" charset="0"/>
                <a:cs typeface="Times New Roman" pitchFamily="18" charset="0"/>
              </a:rPr>
              <a:t>Boehman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 “Oxidation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of 1-butanol and a mixture of n-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heptane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/1-butanol in a motored engine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doi:10.1016/j.combustflame.2010.04.017</a:t>
            </a:r>
          </a:p>
        </p:txBody>
      </p:sp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525962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~15 studies directly relevant to butanol kinetics.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Dagaut </a:t>
            </a:r>
            <a:r>
              <a:rPr lang="en-US" i="1" dirty="0" smtClean="0"/>
              <a:t>et al.</a:t>
            </a:r>
            <a:r>
              <a:rPr lang="en-US" baseline="30000" dirty="0" smtClean="0"/>
              <a:t>1,2</a:t>
            </a:r>
            <a:r>
              <a:rPr lang="en-US" dirty="0" smtClean="0"/>
              <a:t> have done JSR experiments at 1 and 10 atm, and laminar flame speed and opposed-flow diffusion flame experiments for n-butanol.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Zhang </a:t>
            </a:r>
            <a:r>
              <a:rPr lang="en-US" i="1" dirty="0" smtClean="0"/>
              <a:t>et al.</a:t>
            </a:r>
            <a:r>
              <a:rPr lang="en-US" baseline="30000" dirty="0" smtClean="0"/>
              <a:t>3</a:t>
            </a:r>
            <a:r>
              <a:rPr lang="en-US" dirty="0" smtClean="0"/>
              <a:t> performed a motored engine study with </a:t>
            </a:r>
            <a:r>
              <a:rPr lang="en-US" i="1" dirty="0" smtClean="0"/>
              <a:t>n</a:t>
            </a:r>
            <a:r>
              <a:rPr lang="en-US" dirty="0" smtClean="0"/>
              <a:t>-butanol and reported combustion intermediates in a temperature range similar to the one considered here</a:t>
            </a:r>
          </a:p>
        </p:txBody>
      </p:sp>
      <p:sp>
        <p:nvSpPr>
          <p:cNvPr id="30723" name="TextBox 8"/>
          <p:cNvSpPr txBox="1">
            <a:spLocks noChangeArrowheads="1"/>
          </p:cNvSpPr>
          <p:nvPr/>
        </p:nvSpPr>
        <p:spPr bwMode="auto">
          <a:xfrm>
            <a:off x="153988" y="5422900"/>
            <a:ext cx="8990012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1. S.M. Sarathy, P. 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Dagaut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et. al., “An experimental and kinetic modeling study of n-Butanol combustion,”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2009.</a:t>
            </a:r>
          </a:p>
          <a:p>
            <a:pPr>
              <a:spcAft>
                <a:spcPts val="300"/>
              </a:spcAft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2. P. 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Dagaut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et. al., “A chemical kinetic study of n-Butanol oxidation at elevated pressure in a jet stirred reactor,”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Proceedings of the Combustion Institute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 vol. 32, 2009, pp. 229-237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7963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Black </a:t>
            </a:r>
            <a:r>
              <a:rPr lang="en-US" i="1" dirty="0"/>
              <a:t>et al.</a:t>
            </a:r>
            <a:r>
              <a:rPr lang="en-US" baseline="30000" dirty="0"/>
              <a:t>4</a:t>
            </a:r>
            <a:r>
              <a:rPr lang="en-US" dirty="0"/>
              <a:t> (NUI) have done shock tube studies for </a:t>
            </a:r>
            <a:r>
              <a:rPr lang="en-US" i="1" dirty="0"/>
              <a:t>n-</a:t>
            </a:r>
            <a:r>
              <a:rPr lang="en-US" dirty="0"/>
              <a:t>butanol from 1100-1800 K and 1, 2.6 and 8 atm over </a:t>
            </a:r>
            <a:r>
              <a:rPr lang="en-US" dirty="0">
                <a:latin typeface="Symbol" pitchFamily="18" charset="2"/>
              </a:rPr>
              <a:t>f</a:t>
            </a:r>
            <a:r>
              <a:rPr lang="en-US" dirty="0"/>
              <a:t>=0.5, 1, 2 and fuel mole percents of </a:t>
            </a:r>
            <a:r>
              <a:rPr lang="en-US" dirty="0" smtClean="0"/>
              <a:t>0.6</a:t>
            </a:r>
            <a:r>
              <a:rPr lang="en-US" dirty="0"/>
              <a:t>%, </a:t>
            </a:r>
            <a:r>
              <a:rPr lang="en-US" dirty="0" smtClean="0"/>
              <a:t>0.75% and </a:t>
            </a:r>
            <a:r>
              <a:rPr lang="en-US" dirty="0"/>
              <a:t>3.5</a:t>
            </a:r>
            <a:r>
              <a:rPr lang="en-US" dirty="0" smtClean="0"/>
              <a:t>%.</a:t>
            </a:r>
            <a:endParaRPr lang="en-US" dirty="0"/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166688" y="6046113"/>
            <a:ext cx="59721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2"/>
          <p:cNvSpPr>
            <a:spLocks noGrp="1"/>
          </p:cNvSpPr>
          <p:nvPr>
            <p:ph idx="1"/>
          </p:nvPr>
        </p:nvSpPr>
        <p:spPr>
          <a:xfrm>
            <a:off x="539750" y="957263"/>
            <a:ext cx="8245475" cy="52768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243 species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1446 reactions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Mechanism based on updated C</a:t>
            </a:r>
            <a:r>
              <a:rPr lang="en-US" sz="2400" baseline="-25000" smtClean="0"/>
              <a:t>4</a:t>
            </a:r>
            <a:r>
              <a:rPr lang="en-US" sz="2400" smtClean="0"/>
              <a:t> chemistry from the same group, with an added </a:t>
            </a:r>
            <a:r>
              <a:rPr lang="en-US" sz="2400" i="1" smtClean="0"/>
              <a:t>n-</a:t>
            </a:r>
            <a:r>
              <a:rPr lang="en-US" sz="2400" smtClean="0"/>
              <a:t>butanol sub-mechanism taken from EXGAS and modified as appropriate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shock tube data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 – 1800 K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28925" y="173038"/>
            <a:ext cx="6315075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b="1" kern="0" dirty="0">
                <a:latin typeface="Times New Roman" pitchFamily="18" charset="0"/>
                <a:ea typeface="+mj-ea"/>
                <a:cs typeface="Times New Roman" pitchFamily="18" charset="0"/>
              </a:rPr>
              <a:t>NUI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7963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(NUI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kern="0" dirty="0" smtClean="0"/>
              <a:t>Harper </a:t>
            </a:r>
            <a:r>
              <a:rPr lang="en-US" i="1" kern="0" dirty="0"/>
              <a:t>et al.</a:t>
            </a:r>
            <a:r>
              <a:rPr lang="en-US" kern="0" baseline="30000" dirty="0"/>
              <a:t>5</a:t>
            </a:r>
            <a:r>
              <a:rPr lang="en-US" kern="0" dirty="0"/>
              <a:t> (MIT) </a:t>
            </a:r>
            <a:r>
              <a:rPr lang="en-US" kern="0" dirty="0" smtClean="0"/>
              <a:t>have created </a:t>
            </a:r>
            <a:r>
              <a:rPr lang="en-US" kern="0" dirty="0"/>
              <a:t>a mechanism for </a:t>
            </a:r>
            <a:r>
              <a:rPr lang="en-US" i="1" kern="0" dirty="0"/>
              <a:t>n-</a:t>
            </a:r>
            <a:r>
              <a:rPr lang="en-US" kern="0" dirty="0"/>
              <a:t>butanol based on the previous experiments, a pyrolysis experiment and a butanol-doped methane flame </a:t>
            </a:r>
            <a:r>
              <a:rPr lang="en-US" kern="0" dirty="0" smtClean="0"/>
              <a:t>experiment</a:t>
            </a:r>
            <a:endParaRPr lang="en-US" kern="0" dirty="0"/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166688" y="56388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2925763" y="173038"/>
            <a:ext cx="6218237" cy="655637"/>
          </a:xfrm>
        </p:spPr>
        <p:txBody>
          <a:bodyPr/>
          <a:lstStyle/>
          <a:p>
            <a:pPr eaLnBrk="1" hangingPunct="1"/>
            <a:r>
              <a:rPr lang="en-US" smtClean="0"/>
              <a:t>MIT Mechanism</a:t>
            </a:r>
          </a:p>
        </p:txBody>
      </p:sp>
      <p:sp>
        <p:nvSpPr>
          <p:cNvPr id="36866" name="Content Placeholder 4"/>
          <p:cNvSpPr>
            <a:spLocks noGrp="1"/>
          </p:cNvSpPr>
          <p:nvPr>
            <p:ph idx="1"/>
          </p:nvPr>
        </p:nvSpPr>
        <p:spPr>
          <a:xfrm>
            <a:off x="468313" y="992188"/>
            <a:ext cx="8245475" cy="5230812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189 species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2022 reactions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Created automatically from Reaction Mechanism Generator, open-source software from MIT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Initial “Seed” Mechanisms: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GRI-Mech (excluding Nitrogen chemistry)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Ethanol mechanism by Marinov (not discussed here)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JSR, flame, shock tube and pyrolysis data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1100-1800 K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 wrap="square"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(NUI)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Harper </a:t>
            </a:r>
            <a:r>
              <a:rPr lang="en-US" sz="2800" i="1" kern="0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kern="0" baseline="300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 (MIT) 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/>
              <a:t>Grana </a:t>
            </a:r>
            <a:r>
              <a:rPr lang="en-US" sz="2800" i="1" dirty="0"/>
              <a:t>et </a:t>
            </a:r>
            <a:r>
              <a:rPr lang="en-US" sz="2800" i="1" dirty="0" smtClean="0"/>
              <a:t>al.</a:t>
            </a:r>
            <a:r>
              <a:rPr lang="en-US" sz="2800" baseline="30000" dirty="0" smtClean="0"/>
              <a:t>6</a:t>
            </a:r>
            <a:r>
              <a:rPr lang="en-US" sz="2800" dirty="0" smtClean="0"/>
              <a:t> (Milano) have performed counterflow diffusion flame experiments of </a:t>
            </a:r>
            <a:r>
              <a:rPr lang="en-US" sz="2800" i="1" dirty="0" smtClean="0"/>
              <a:t>n</a:t>
            </a:r>
            <a:r>
              <a:rPr lang="en-US" sz="2800" dirty="0" smtClean="0"/>
              <a:t>-butanol and </a:t>
            </a:r>
            <a:r>
              <a:rPr lang="en-US" sz="2800" i="1" dirty="0" smtClean="0"/>
              <a:t>iso</a:t>
            </a:r>
            <a:r>
              <a:rPr lang="en-US" sz="2800" dirty="0" smtClean="0"/>
              <a:t>-butanol and created a reaction mechanism</a:t>
            </a:r>
            <a:endParaRPr lang="en-US" sz="2800" i="1" dirty="0" smtClean="0"/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52400" y="6046787"/>
            <a:ext cx="59721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6. R. Grana,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“An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experimental and kinetic modeling study of combustion of isomers of butanol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doi:10.1016/j.combustflame.2010.05.009.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53340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2"/>
          <p:cNvSpPr>
            <a:spLocks noGrp="1"/>
          </p:cNvSpPr>
          <p:nvPr>
            <p:ph idx="1"/>
          </p:nvPr>
        </p:nvSpPr>
        <p:spPr>
          <a:xfrm>
            <a:off x="539750" y="957263"/>
            <a:ext cx="8245475" cy="52768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354 species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10,127 reactions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Includes all four isomers of butanol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Based on C</a:t>
            </a:r>
            <a:r>
              <a:rPr lang="en-US" sz="2400" baseline="-25000" smtClean="0"/>
              <a:t>0</a:t>
            </a:r>
            <a:r>
              <a:rPr lang="en-US" sz="2400" smtClean="0"/>
              <a:t>-C</a:t>
            </a:r>
            <a:r>
              <a:rPr lang="en-US" sz="2400" baseline="-25000" smtClean="0"/>
              <a:t>16</a:t>
            </a:r>
            <a:r>
              <a:rPr lang="en-US" sz="2400" smtClean="0"/>
              <a:t> semi-detailed mechanism previously developed by the same group, which includes low temperature chemistry of most species but not the butanols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JSR, flame, and shock tube data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1100-1800 K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28925" y="173038"/>
            <a:ext cx="6315075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b="1" kern="0" dirty="0">
                <a:latin typeface="Times New Roman" pitchFamily="18" charset="0"/>
                <a:ea typeface="+mj-ea"/>
                <a:cs typeface="Times New Roman" pitchFamily="18" charset="0"/>
              </a:rPr>
              <a:t>Milano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(NUI)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Harper </a:t>
            </a:r>
            <a:r>
              <a:rPr lang="en-US" sz="2800" i="1" kern="0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kern="0" baseline="300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 (MIT)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Grana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(Milano)</a:t>
            </a:r>
            <a:endParaRPr lang="en-US" sz="2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/>
              <a:t>Moss </a:t>
            </a:r>
            <a:r>
              <a:rPr lang="en-US" sz="2800" i="1" dirty="0" smtClean="0"/>
              <a:t>et al.</a:t>
            </a:r>
            <a:r>
              <a:rPr lang="en-US" sz="2800" baseline="30000" dirty="0" smtClean="0"/>
              <a:t>7</a:t>
            </a:r>
            <a:r>
              <a:rPr lang="en-US" sz="2800" dirty="0" smtClean="0"/>
              <a:t> (RPI) have done shock tube studies for all four isomers of butanol at 1 and 4 bar and T=1200 to 1800 K over </a:t>
            </a:r>
            <a:r>
              <a:rPr lang="en-US" sz="2800" dirty="0" smtClean="0">
                <a:latin typeface="Symbol" pitchFamily="18" charset="2"/>
              </a:rPr>
              <a:t>f</a:t>
            </a:r>
            <a:r>
              <a:rPr lang="en-US" sz="2800" dirty="0" smtClean="0"/>
              <a:t>=0.5, 1, 2 and fuel mole percents of 0.25%, 0.5% and 1%.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52400" y="5665787"/>
            <a:ext cx="59721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6. R. Grana,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“An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experimental and kinetic modeling study of combustion of isomers of butanol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doi:10.1016/j.combustflame.2010.05.009.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6019800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7. J.T. Moss, et. al, “An Experimental and Kinetic Modeling Study of the Oxidation of the Four Isomers of Butanol,” </a:t>
            </a:r>
            <a:r>
              <a:rPr lang="en-US" sz="1100" i="1" dirty="0" smtClean="0">
                <a:latin typeface="Times New Roman" pitchFamily="18" charset="0"/>
                <a:cs typeface="Times New Roman" pitchFamily="18" charset="0"/>
              </a:rPr>
              <a:t>The Journal of Physical Chemistry A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,  vol. 112, 2008, pp. 10843-10855.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49530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2828925" y="173038"/>
            <a:ext cx="6315075" cy="655637"/>
          </a:xfrm>
        </p:spPr>
        <p:txBody>
          <a:bodyPr/>
          <a:lstStyle/>
          <a:p>
            <a:pPr eaLnBrk="1" hangingPunct="1"/>
            <a:r>
              <a:rPr lang="en-US" smtClean="0"/>
              <a:t>RPI Mechanism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968375"/>
            <a:ext cx="8245475" cy="57943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161 species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1250 reactions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Covers all four isomers of butanol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Generated by EXGAS software which creates a 3 part mechanism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Primary mechanism: Initial organic compounds and oxygen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Lumped secondary mechanism: Reactions which consume the products of the primary mechanism, but not contained in the third mechanism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C</a:t>
            </a:r>
            <a:r>
              <a:rPr lang="en-US" sz="2000" baseline="-25000" smtClean="0"/>
              <a:t>0</a:t>
            </a:r>
            <a:r>
              <a:rPr lang="en-US" sz="2000" smtClean="0"/>
              <a:t> – C</a:t>
            </a:r>
            <a:r>
              <a:rPr lang="en-US" sz="2000" baseline="-25000" smtClean="0"/>
              <a:t>2</a:t>
            </a:r>
            <a:r>
              <a:rPr lang="en-US" sz="2000" smtClean="0"/>
              <a:t> complete reaction base coupled with a C</a:t>
            </a:r>
            <a:r>
              <a:rPr lang="en-US" sz="2000" baseline="-25000" smtClean="0"/>
              <a:t>3</a:t>
            </a:r>
            <a:r>
              <a:rPr lang="en-US" sz="2000" smtClean="0"/>
              <a:t> – C</a:t>
            </a:r>
            <a:r>
              <a:rPr lang="en-US" sz="2000" baseline="-25000" smtClean="0"/>
              <a:t>4</a:t>
            </a:r>
            <a:r>
              <a:rPr lang="en-US" sz="2000" smtClean="0"/>
              <a:t> unsaturated reaction base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Validated against shock tube data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Ignition delay validation range: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1200 – 1700 K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4 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16563"/>
          </a:xfrm>
        </p:spPr>
        <p:txBody>
          <a:bodyPr rtlCol="0">
            <a:normAutofit fontScale="92500" lnSpcReduction="20000"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None of the mechanisms have been validated at lower temperature than 1100 K for ignition delay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None of the mechanisms have been validated at pressures higher than 10 atm (for JSR) or 8 atm (for shock tube)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High-pressure, low-temperature combustion conditions are relevant to several advanced low emissions engines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Homogeneous Charge Compression Ignition (HCCI)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Low Temperature Diesel engines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Comprehensive reaction </a:t>
            </a:r>
            <a:r>
              <a:rPr lang="en-US" dirty="0"/>
              <a:t>mechanisms require validation over a wide range of experimental </a:t>
            </a:r>
            <a:r>
              <a:rPr lang="en-US" dirty="0" smtClean="0"/>
              <a:t>conditions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 of Presentation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  <a:p>
            <a:pPr eaLnBrk="1" hangingPunct="1"/>
            <a:r>
              <a:rPr lang="en-US" smtClean="0"/>
              <a:t>Literature Review</a:t>
            </a:r>
          </a:p>
          <a:p>
            <a:pPr eaLnBrk="1" hangingPunct="1"/>
            <a:r>
              <a:rPr lang="en-US" smtClean="0"/>
              <a:t>Experimental Apparatus</a:t>
            </a:r>
          </a:p>
          <a:p>
            <a:pPr eaLnBrk="1" hangingPunct="1"/>
            <a:r>
              <a:rPr lang="en-US" smtClean="0"/>
              <a:t>RCM Test Matrix</a:t>
            </a:r>
          </a:p>
          <a:p>
            <a:pPr eaLnBrk="1" hangingPunct="1"/>
            <a:r>
              <a:rPr lang="en-US" smtClean="0"/>
              <a:t>Check Mixture Composition</a:t>
            </a:r>
          </a:p>
          <a:p>
            <a:pPr eaLnBrk="1" hangingPunct="1"/>
            <a:r>
              <a:rPr lang="en-US" smtClean="0"/>
              <a:t>RCM Results and Discussion</a:t>
            </a:r>
          </a:p>
          <a:p>
            <a:pPr eaLnBrk="1" hangingPunct="1"/>
            <a:r>
              <a:rPr lang="en-US" smtClean="0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Obtain experimental data for autoignition delays at elevated pressures and low-to-intermediate temperatures, using a heated rapid compression machine</a:t>
            </a:r>
          </a:p>
          <a:p>
            <a:pPr eaLnBrk="1" hangingPunct="1"/>
            <a:endParaRPr 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 l="2724" r="865"/>
          <a:stretch>
            <a:fillRect/>
          </a:stretch>
        </p:blipFill>
        <p:spPr bwMode="auto">
          <a:xfrm>
            <a:off x="152400" y="3176588"/>
            <a:ext cx="88757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10.gif"/>
          <p:cNvPicPr>
            <a:picLocks noChangeAspect="1"/>
          </p:cNvPicPr>
          <p:nvPr/>
        </p:nvPicPr>
        <p:blipFill>
          <a:blip r:embed="rId11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11.gif"/>
          <p:cNvPicPr>
            <a:picLocks noChangeAspect="1"/>
          </p:cNvPicPr>
          <p:nvPr/>
        </p:nvPicPr>
        <p:blipFill>
          <a:blip r:embed="rId1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12.gif"/>
          <p:cNvPicPr>
            <a:picLocks noChangeAspect="1"/>
          </p:cNvPicPr>
          <p:nvPr/>
        </p:nvPicPr>
        <p:blipFill>
          <a:blip r:embed="rId13" cstate="print"/>
          <a:srcRect r="7687"/>
          <a:stretch>
            <a:fillRect/>
          </a:stretch>
        </p:blipFill>
        <p:spPr bwMode="auto">
          <a:xfrm>
            <a:off x="104775" y="2019300"/>
            <a:ext cx="89249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13.gif"/>
          <p:cNvPicPr>
            <a:picLocks noChangeAspect="1"/>
          </p:cNvPicPr>
          <p:nvPr/>
        </p:nvPicPr>
        <p:blipFill>
          <a:blip r:embed="rId14" cstate="print"/>
          <a:srcRect r="7687"/>
          <a:stretch>
            <a:fillRect/>
          </a:stretch>
        </p:blipFill>
        <p:spPr bwMode="auto">
          <a:xfrm>
            <a:off x="104775" y="2019300"/>
            <a:ext cx="89249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Compression Ratio: 8 to 12</a:t>
            </a:r>
          </a:p>
          <a:p>
            <a:pPr eaLnBrk="1" hangingPunct="1"/>
            <a:r>
              <a:rPr lang="en-US" smtClean="0"/>
              <a:t>Initial Temperature: up to 140°C</a:t>
            </a:r>
          </a:p>
          <a:p>
            <a:pPr eaLnBrk="1" hangingPunct="1"/>
            <a:r>
              <a:rPr lang="en-US" smtClean="0"/>
              <a:t>Compressed Pressure: 7 to 45 bar</a:t>
            </a:r>
          </a:p>
          <a:p>
            <a:pPr eaLnBrk="1" hangingPunct="1"/>
            <a:r>
              <a:rPr lang="en-US" smtClean="0"/>
              <a:t>Compressed Temperature: 650-1100K</a:t>
            </a:r>
          </a:p>
          <a:p>
            <a:pPr eaLnBrk="1" hangingPunct="1"/>
            <a:r>
              <a:rPr lang="en-US" smtClean="0"/>
              <a:t>Compression Time: ~30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RCM Test Matrix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13556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/>
              <a:t>RCM Experimental Conditions for </a:t>
            </a:r>
            <a:r>
              <a:rPr lang="en-US" sz="3000" i="1" dirty="0" smtClean="0"/>
              <a:t>n</a:t>
            </a:r>
            <a:r>
              <a:rPr lang="en-US" sz="3000" dirty="0" smtClean="0"/>
              <a:t>-butanol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Pressure: P</a:t>
            </a:r>
            <a:r>
              <a:rPr lang="en-US" baseline="-25000" dirty="0" smtClean="0"/>
              <a:t>C</a:t>
            </a:r>
            <a:r>
              <a:rPr lang="en-US" dirty="0" smtClean="0"/>
              <a:t> = 7, 15, 30 bar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Temperature: T</a:t>
            </a:r>
            <a:r>
              <a:rPr lang="en-US" baseline="-25000" dirty="0" smtClean="0"/>
              <a:t>C </a:t>
            </a:r>
            <a:r>
              <a:rPr lang="en-US" dirty="0" smtClean="0"/>
              <a:t>= 650-900 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Fuel/Air Equivalence Ratio: 0.5, 1.0, 2.0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initial O</a:t>
            </a:r>
            <a:r>
              <a:rPr lang="en-US" baseline="-25000" dirty="0" smtClean="0"/>
              <a:t>2</a:t>
            </a:r>
            <a:r>
              <a:rPr lang="en-US" dirty="0" smtClean="0"/>
              <a:t> mole fraction at constant initial  fuel mole fraction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initial fuel mole fraction at constant initial O</a:t>
            </a:r>
            <a:r>
              <a:rPr lang="en-US" baseline="-25000" dirty="0" smtClean="0"/>
              <a:t>2 </a:t>
            </a:r>
            <a:r>
              <a:rPr lang="en-US" dirty="0" smtClean="0"/>
              <a:t>mole fraction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Inert Composition: Ar, N</a:t>
            </a:r>
            <a:r>
              <a:rPr lang="en-US" baseline="-25000" dirty="0" smtClean="0"/>
              <a:t>2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Shock Tube Experiments for </a:t>
            </a:r>
            <a:r>
              <a:rPr lang="en-US" i="1" dirty="0" smtClean="0"/>
              <a:t>n</a:t>
            </a:r>
            <a:r>
              <a:rPr lang="en-US" dirty="0" smtClean="0"/>
              <a:t>-butanol</a:t>
            </a:r>
            <a:r>
              <a:rPr lang="en-US" baseline="30000" dirty="0" smtClean="0"/>
              <a:t>4,7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Fuel Mole Percent = 1-3.5%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Pressure: P</a:t>
            </a:r>
            <a:r>
              <a:rPr lang="en-US" baseline="-25000" dirty="0" smtClean="0"/>
              <a:t>C</a:t>
            </a:r>
            <a:r>
              <a:rPr lang="en-US" dirty="0" smtClean="0"/>
              <a:t> = 1-8 bar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Temperature: T</a:t>
            </a:r>
            <a:r>
              <a:rPr lang="en-US" baseline="-25000" dirty="0" smtClean="0"/>
              <a:t>C </a:t>
            </a:r>
            <a:r>
              <a:rPr lang="en-US" dirty="0" smtClean="0"/>
              <a:t>= 1100-1800 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RCM Test Matrix (2)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9738" y="1068388"/>
          <a:ext cx="8372104" cy="4570407"/>
        </p:xfrm>
        <a:graphic>
          <a:graphicData uri="http://schemas.openxmlformats.org/drawingml/2006/table">
            <a:tbl>
              <a:tblPr/>
              <a:tblGrid>
                <a:gridCol w="1092530"/>
                <a:gridCol w="985652"/>
                <a:gridCol w="1021278"/>
                <a:gridCol w="961901"/>
                <a:gridCol w="1840675"/>
                <a:gridCol w="2470068"/>
              </a:tblGrid>
              <a:tr h="332512">
                <a:tc gridSpan="4"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Mole Percentage (%)</a:t>
                      </a:r>
                      <a:endParaRPr lang="en-US" sz="1600" kern="100" baseline="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Equivalence Ratio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Pressure (bar)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9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 smtClean="0">
                          <a:latin typeface="Times New Roman"/>
                          <a:ea typeface="MS Mincho"/>
                          <a:cs typeface="Times New Roman"/>
                        </a:rPr>
                        <a:t>n-Butanol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1600" b="1" kern="0" baseline="-25000" dirty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1600" b="1" kern="0" baseline="-25000" dirty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Ar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baseline="0" dirty="0">
                          <a:latin typeface="Symbol"/>
                          <a:ea typeface="Times New Roman"/>
                          <a:cs typeface="Arial"/>
                        </a:rPr>
                        <a:t>f</a:t>
                      </a:r>
                      <a:endParaRPr lang="en-US" sz="1600" kern="100" baseline="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i="1" kern="0" dirty="0" smtClean="0">
                          <a:latin typeface="Times New Roman"/>
                          <a:ea typeface="MS Mincho"/>
                          <a:cs typeface="Times New Roman"/>
                        </a:rPr>
                        <a:t>P</a:t>
                      </a:r>
                      <a:r>
                        <a:rPr lang="en-US" sz="1600" b="1" i="1" kern="0" baseline="-25000" dirty="0" smtClean="0">
                          <a:latin typeface="Times New Roman"/>
                          <a:ea typeface="MS Mincho"/>
                          <a:cs typeface="Times New Roman"/>
                        </a:rPr>
                        <a:t>C</a:t>
                      </a:r>
                      <a:endParaRPr lang="en-US" sz="1600" i="1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2.96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76.65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0.87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2.96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76.65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0.87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76.32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Times New Roman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76.32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Times New Roman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1.72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77.63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6.54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19.63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73.83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40.60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56.02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10.15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86.47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1.69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78.01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6.76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72.94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5715000"/>
          <a:ext cx="8001000" cy="344558"/>
        </p:xfrm>
        <a:graphic>
          <a:graphicData uri="http://schemas.openxmlformats.org/drawingml/2006/table">
            <a:tbl>
              <a:tblPr/>
              <a:tblGrid>
                <a:gridCol w="2667000"/>
                <a:gridCol w="2667000"/>
                <a:gridCol w="2667000"/>
              </a:tblGrid>
              <a:tr h="3445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Oxidizer = Air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Vary O</a:t>
                      </a:r>
                      <a:r>
                        <a:rPr lang="en-US" sz="1800" kern="0" baseline="-25000" dirty="0" smtClean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1800" kern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 Mole Fraction</a:t>
                      </a:r>
                      <a:endParaRPr lang="en-US" sz="1800" kern="100" baseline="-25000" dirty="0" smtClean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baseline="0" dirty="0" smtClean="0">
                          <a:latin typeface="Times New Roman"/>
                          <a:ea typeface="MS Mincho"/>
                          <a:cs typeface="Times New Roman"/>
                        </a:rPr>
                        <a:t>Vary Fuel Mole Fraction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Check Mixture Composition (1)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16563"/>
          </a:xfrm>
        </p:spPr>
        <p:txBody>
          <a:bodyPr/>
          <a:lstStyle/>
          <a:p>
            <a:pPr eaLnBrk="1" hangingPunct="1"/>
            <a:r>
              <a:rPr lang="en-US" smtClean="0"/>
              <a:t>2 goals:</a:t>
            </a:r>
          </a:p>
          <a:p>
            <a:pPr lvl="1" eaLnBrk="1" hangingPunct="1"/>
            <a:r>
              <a:rPr lang="en-US" smtClean="0"/>
              <a:t>Ensure fuel does not decompose while being held in the mixing tank</a:t>
            </a:r>
          </a:p>
          <a:p>
            <a:pPr lvl="1" eaLnBrk="1" hangingPunct="1"/>
            <a:r>
              <a:rPr lang="en-US" smtClean="0"/>
              <a:t>Ensure the expected composition is being created in the mixing tank</a:t>
            </a:r>
          </a:p>
          <a:p>
            <a:pPr eaLnBrk="1" hangingPunct="1"/>
            <a:r>
              <a:rPr lang="en-US" smtClean="0"/>
              <a:t>Use GCMS to identify any decomposition products and quantify the concentration of </a:t>
            </a:r>
            <a:r>
              <a:rPr lang="en-US" i="1" smtClean="0"/>
              <a:t>n</a:t>
            </a:r>
            <a:r>
              <a:rPr lang="en-US" smtClean="0"/>
              <a:t>-butanol in the mixing tank</a:t>
            </a:r>
          </a:p>
          <a:p>
            <a:pPr eaLnBrk="1" hangingPunct="1"/>
            <a:r>
              <a:rPr lang="en-US" i="1" smtClean="0"/>
              <a:t>Iso</a:t>
            </a:r>
            <a:r>
              <a:rPr lang="en-US" smtClean="0"/>
              <a:t>-octane is used as an internal standard for quantitative check of the concentration of </a:t>
            </a:r>
            <a:r>
              <a:rPr lang="en-US" i="1" smtClean="0"/>
              <a:t>n-</a:t>
            </a:r>
            <a:r>
              <a:rPr lang="en-US" smtClean="0"/>
              <a:t>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Documents and Settings\USER\Desktop\Full chromatogram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338" y="931863"/>
            <a:ext cx="6283325" cy="485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(2)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sz="half" idx="2"/>
          </p:nvPr>
        </p:nvSpPr>
        <p:spPr>
          <a:xfrm>
            <a:off x="457200" y="5181600"/>
            <a:ext cx="8229600" cy="990600"/>
          </a:xfrm>
        </p:spPr>
        <p:txBody>
          <a:bodyPr/>
          <a:lstStyle/>
          <a:p>
            <a:pPr eaLnBrk="1" hangingPunct="1"/>
            <a:r>
              <a:rPr lang="en-US" smtClean="0"/>
              <a:t>RTX-1PONA column and temperature program used in this analysis provides good separation of </a:t>
            </a:r>
            <a:r>
              <a:rPr lang="en-US" i="1" smtClean="0"/>
              <a:t>iso-</a:t>
            </a:r>
            <a:r>
              <a:rPr lang="en-US" smtClean="0"/>
              <a:t>octane and </a:t>
            </a:r>
            <a:r>
              <a:rPr lang="en-US" i="1" smtClean="0"/>
              <a:t>n</a:t>
            </a:r>
            <a:r>
              <a:rPr lang="en-US" smtClean="0"/>
              <a:t>-butanol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6" descr="Gas Sample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57600"/>
            <a:ext cx="36576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4" descr="Liquid Sampl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(3)</a:t>
            </a:r>
          </a:p>
        </p:txBody>
      </p:sp>
      <p:sp>
        <p:nvSpPr>
          <p:cNvPr id="46084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990600"/>
            <a:ext cx="4495800" cy="5135563"/>
          </a:xfrm>
        </p:spPr>
        <p:txBody>
          <a:bodyPr/>
          <a:lstStyle/>
          <a:p>
            <a:pPr eaLnBrk="1" hangingPunct="1"/>
            <a:r>
              <a:rPr lang="en-US" smtClean="0"/>
              <a:t>Liquid standard is created with known concentrations of </a:t>
            </a:r>
            <a:r>
              <a:rPr lang="en-US" i="1" smtClean="0"/>
              <a:t>n</a:t>
            </a:r>
            <a:r>
              <a:rPr lang="en-US" smtClean="0"/>
              <a:t>-butanol and </a:t>
            </a:r>
            <a:r>
              <a:rPr lang="en-US" i="1" smtClean="0"/>
              <a:t>iso</a:t>
            </a:r>
            <a:r>
              <a:rPr lang="en-US" smtClean="0"/>
              <a:t>-octane</a:t>
            </a:r>
          </a:p>
          <a:p>
            <a:pPr eaLnBrk="1" hangingPunct="1"/>
            <a:r>
              <a:rPr lang="en-US" smtClean="0"/>
              <a:t>Small peaks are impurities from </a:t>
            </a:r>
            <a:r>
              <a:rPr lang="en-US" i="1" smtClean="0"/>
              <a:t>n</a:t>
            </a:r>
            <a:r>
              <a:rPr lang="en-US" smtClean="0"/>
              <a:t>-butanol and </a:t>
            </a:r>
            <a:r>
              <a:rPr lang="en-US" i="1" smtClean="0"/>
              <a:t>iso-</a:t>
            </a:r>
            <a:r>
              <a:rPr lang="en-US" smtClean="0"/>
              <a:t>octane</a:t>
            </a:r>
          </a:p>
          <a:p>
            <a:pPr eaLnBrk="1" hangingPunct="1"/>
            <a:r>
              <a:rPr lang="en-US" smtClean="0"/>
              <a:t>There are no extra peaks in the chromatogram of the sample withdrawn from the mixing tank</a:t>
            </a:r>
          </a:p>
          <a:p>
            <a:pPr eaLnBrk="1" hangingPunct="1"/>
            <a:r>
              <a:rPr lang="en-US" smtClean="0"/>
              <a:t>No decomposition!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112838"/>
            <a:ext cx="4648200" cy="50593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3000" dirty="0" smtClean="0"/>
              <a:t>Response factor of </a:t>
            </a:r>
            <a:r>
              <a:rPr lang="en-US" sz="3000" i="1" dirty="0" smtClean="0"/>
              <a:t>n</a:t>
            </a:r>
            <a:r>
              <a:rPr lang="en-US" sz="3000" dirty="0" smtClean="0"/>
              <a:t>-butanol to </a:t>
            </a:r>
            <a:r>
              <a:rPr lang="en-US" sz="3000" i="1" dirty="0" smtClean="0"/>
              <a:t>iso</a:t>
            </a:r>
            <a:r>
              <a:rPr lang="en-US" sz="3000" dirty="0" smtClean="0"/>
              <a:t>-octane is calculated based on peak areas from the liquid sample</a:t>
            </a:r>
          </a:p>
          <a:p>
            <a:pPr eaLnBrk="1" hangingPunct="1">
              <a:defRPr/>
            </a:pPr>
            <a:r>
              <a:rPr lang="en-US" sz="3000" dirty="0" smtClean="0"/>
              <a:t>Response factor and known concentration of </a:t>
            </a:r>
            <a:r>
              <a:rPr lang="en-US" sz="3000" i="1" dirty="0" smtClean="0"/>
              <a:t>iso</a:t>
            </a:r>
            <a:r>
              <a:rPr lang="en-US" sz="3000" dirty="0" smtClean="0"/>
              <a:t>-octane in the mixing tank are used to calculate the concentration of </a:t>
            </a:r>
            <a:br>
              <a:rPr lang="en-US" sz="3000" dirty="0" smtClean="0"/>
            </a:br>
            <a:r>
              <a:rPr lang="en-US" sz="3000" i="1" dirty="0" smtClean="0"/>
              <a:t>n</a:t>
            </a:r>
            <a:r>
              <a:rPr lang="en-US" sz="3000" dirty="0" smtClean="0"/>
              <a:t>-</a:t>
            </a:r>
            <a:r>
              <a:rPr lang="en-US" sz="3000" dirty="0" err="1" smtClean="0"/>
              <a:t>butanol</a:t>
            </a:r>
            <a:r>
              <a:rPr lang="en-US" sz="3000" dirty="0" smtClean="0"/>
              <a:t> in the mixing tank</a:t>
            </a:r>
          </a:p>
          <a:p>
            <a:pPr eaLnBrk="1" hangingPunct="1">
              <a:defRPr/>
            </a:pPr>
            <a:r>
              <a:rPr lang="en-US" sz="3000" dirty="0" smtClean="0"/>
              <a:t>Concentration of </a:t>
            </a:r>
            <a:r>
              <a:rPr lang="en-US" sz="3000" i="1" dirty="0" smtClean="0"/>
              <a:t>n-</a:t>
            </a:r>
            <a:r>
              <a:rPr lang="en-US" sz="3000" dirty="0" smtClean="0"/>
              <a:t>butanol is within 4% of the expected value</a:t>
            </a:r>
            <a:endParaRPr lang="en-US" sz="3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0" y="1066800"/>
          <a:ext cx="4069081" cy="4863379"/>
        </p:xfrm>
        <a:graphic>
          <a:graphicData uri="http://schemas.openxmlformats.org/drawingml/2006/table">
            <a:tbl>
              <a:tblPr/>
              <a:tblGrid>
                <a:gridCol w="813817"/>
                <a:gridCol w="813817"/>
                <a:gridCol w="686304"/>
                <a:gridCol w="534420"/>
                <a:gridCol w="365653"/>
                <a:gridCol w="855070"/>
              </a:tblGrid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Response Factor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Determination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 Peak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10788294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Peak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20061355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Response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Factor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0.349076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 of 1-Butanol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152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in mixing 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tank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09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Sample #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 Peak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Area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Peak Area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11165856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22824035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0.015653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8920318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19145108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0.014908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18182941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35118170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0.016566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15224721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27259402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19145886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34907200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0.017549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Average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0.0165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Expected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Deviation (%)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Experimental 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4343400" cy="5440362"/>
          </a:xfrm>
        </p:spPr>
        <p:txBody>
          <a:bodyPr rtlCol="0">
            <a:normAutofit fontScale="92500" lnSpcReduction="20000"/>
          </a:bodyPr>
          <a:lstStyle/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/>
              <a:t>Representative trace from at least 6 concordant runs for determining ignition delay.</a:t>
            </a:r>
          </a:p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Pressure </a:t>
            </a:r>
            <a:r>
              <a:rPr lang="en-US" dirty="0"/>
              <a:t>is measured; </a:t>
            </a:r>
            <a:r>
              <a:rPr lang="en-US" dirty="0" smtClean="0"/>
              <a:t>P</a:t>
            </a:r>
            <a:r>
              <a:rPr lang="en-US" baseline="-25000" dirty="0"/>
              <a:t>C</a:t>
            </a:r>
            <a:r>
              <a:rPr lang="en-US" dirty="0" smtClean="0"/>
              <a:t> </a:t>
            </a:r>
            <a:r>
              <a:rPr lang="en-US" dirty="0"/>
              <a:t>is the pressure at Top Dead Center (TDC)</a:t>
            </a:r>
          </a:p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Temperature at TDC (T</a:t>
            </a:r>
            <a:r>
              <a:rPr lang="en-US" baseline="-25000" dirty="0" smtClean="0"/>
              <a:t>C</a:t>
            </a:r>
            <a:r>
              <a:rPr lang="en-US" dirty="0" smtClean="0"/>
              <a:t>) is computed by matching the simulated and experimental pressure traces during compression stroke </a:t>
            </a:r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786313" y="1250950"/>
          <a:ext cx="4357687" cy="4357688"/>
        </p:xfrm>
        <a:graphic>
          <a:graphicData uri="http://schemas.openxmlformats.org/presentationml/2006/ole">
            <p:oleObj spid="_x0000_s2050" name="KGPlot" r:id="rId3" imgW="8915400" imgH="89154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(1)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440362"/>
          </a:xfrm>
        </p:spPr>
        <p:txBody>
          <a:bodyPr/>
          <a:lstStyle/>
          <a:p>
            <a:pPr eaLnBrk="1" hangingPunct="1"/>
            <a:r>
              <a:rPr lang="en-US" smtClean="0"/>
              <a:t>Environmental and geopolitical concerns are driving demand for a new type of fuel</a:t>
            </a:r>
          </a:p>
          <a:p>
            <a:pPr eaLnBrk="1" hangingPunct="1"/>
            <a:r>
              <a:rPr lang="en-US" smtClean="0"/>
              <a:t>This new fuel should be renewable and able to be produced domestically</a:t>
            </a:r>
          </a:p>
          <a:p>
            <a:pPr eaLnBrk="1" hangingPunct="1"/>
            <a:r>
              <a:rPr lang="en-US" smtClean="0"/>
              <a:t>Biofuels, and in particular alcohols, fit these criteria very well</a:t>
            </a:r>
          </a:p>
          <a:p>
            <a:pPr eaLnBrk="1" hangingPunct="1"/>
            <a:r>
              <a:rPr lang="en-US" smtClean="0"/>
              <a:t>Current technology requires blending biofuel with conventional fuel</a:t>
            </a:r>
          </a:p>
          <a:p>
            <a:pPr eaLnBrk="1" hangingPunct="1"/>
            <a:r>
              <a:rPr lang="en-US" smtClean="0"/>
              <a:t>Ethanol is one of the most popular biofuels for transportation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Definition of Ignition Delay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3733800" cy="5334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End of Compression is determined to be at TDC</a:t>
            </a:r>
          </a:p>
          <a:p>
            <a:pPr eaLnBrk="1" hangingPunct="1">
              <a:defRPr/>
            </a:pPr>
            <a:r>
              <a:rPr lang="en-US" dirty="0" smtClean="0"/>
              <a:t>The location of inflection point in the pressure trace (found by the maximum of the pressure derivative) identifies the point of ignition</a:t>
            </a:r>
          </a:p>
          <a:p>
            <a:pPr eaLnBrk="1" hangingPunct="1">
              <a:defRPr/>
            </a:pPr>
            <a:r>
              <a:rPr lang="en-US" sz="2800" dirty="0" smtClean="0"/>
              <a:t>The ignition delay is the time difference between the end of compression and the point of ignition</a:t>
            </a:r>
            <a:endParaRPr lang="en-US" sz="2800" baseline="-25000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733800" y="762000"/>
          <a:ext cx="5334000" cy="5334000"/>
        </p:xfrm>
        <a:graphic>
          <a:graphicData uri="http://schemas.openxmlformats.org/presentationml/2006/ole">
            <p:oleObj spid="_x0000_s1026" name="KGPlot" r:id="rId4" imgW="8915400" imgH="89154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Modeling Ignition Delay (1)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364162"/>
          </a:xfrm>
        </p:spPr>
        <p:txBody>
          <a:bodyPr/>
          <a:lstStyle/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SENKIN/CHEMKIN-III and CHEMKIN-PRO are used to model the ignition delay</a:t>
            </a:r>
          </a:p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RCM Simulation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Reactor volume is a specified function of time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Includes compression stroke and post-compression events</a:t>
            </a:r>
          </a:p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Shock Tube Simulation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Reactor is at constant volume and is adiabatic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Modeling Ignition Delay (2)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3276600" cy="4983162"/>
          </a:xfrm>
        </p:spPr>
        <p:txBody>
          <a:bodyPr/>
          <a:lstStyle/>
          <a:p>
            <a:pPr eaLnBrk="1" hangingPunct="1"/>
            <a:r>
              <a:rPr lang="en-US" smtClean="0"/>
              <a:t>During RCM simulations, none of the existing reaction mechanisms ignite within the limits of the experiment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581400" y="990600"/>
          <a:ext cx="5105400" cy="5105400"/>
        </p:xfrm>
        <a:graphic>
          <a:graphicData uri="http://schemas.openxmlformats.org/presentationml/2006/ole">
            <p:oleObj spid="_x0000_s3077" name="KGPlot" r:id="rId3" imgW="6858000" imgH="68580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52400" y="1371600"/>
          <a:ext cx="4572000" cy="4572000"/>
        </p:xfrm>
        <a:graphic>
          <a:graphicData uri="http://schemas.openxmlformats.org/presentationml/2006/ole">
            <p:oleObj spid="_x0000_s4101" name="KGPlot" r:id="rId3" imgW="6858000" imgH="6858000" progId="KGraph_Plot">
              <p:embed/>
            </p:oleObj>
          </a:graphicData>
        </a:graphic>
      </p:graphicFrame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(1)</a:t>
            </a:r>
          </a:p>
        </p:txBody>
      </p:sp>
      <p:sp>
        <p:nvSpPr>
          <p:cNvPr id="4103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Increasing compressed temperature reduces ignition delay monotonically</a:t>
            </a:r>
          </a:p>
          <a:p>
            <a:pPr eaLnBrk="1" hangingPunct="1"/>
            <a:r>
              <a:rPr lang="en-US" dirty="0" smtClean="0"/>
              <a:t>No Negative Temperature Coefficient region found for          </a:t>
            </a:r>
            <a:r>
              <a:rPr lang="en-US" i="1" dirty="0" smtClean="0"/>
              <a:t>n</a:t>
            </a:r>
            <a:r>
              <a:rPr lang="en-US" dirty="0" smtClean="0"/>
              <a:t>-butanol in these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52400" y="1371600"/>
          <a:ext cx="4572000" cy="4572000"/>
        </p:xfrm>
        <a:graphic>
          <a:graphicData uri="http://schemas.openxmlformats.org/presentationml/2006/ole">
            <p:oleObj spid="_x0000_s113666" name="KGPlot" r:id="rId3" imgW="6858000" imgH="6858000" progId="KGraph_Plot">
              <p:embed/>
            </p:oleObj>
          </a:graphicData>
        </a:graphic>
      </p:graphicFrame>
      <p:sp>
        <p:nvSpPr>
          <p:cNvPr id="4103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 two stage ignition found for any condition in these experiments</a:t>
            </a:r>
          </a:p>
        </p:txBody>
      </p:sp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546100" y="791502"/>
          <a:ext cx="7988300" cy="5514048"/>
        </p:xfrm>
        <a:graphic>
          <a:graphicData uri="http://schemas.openxmlformats.org/presentationml/2006/ole">
            <p:oleObj spid="_x0000_s113667" name="KGPlot" r:id="rId4" imgW="7175520" imgH="4952880" progId="KGraph_Plot">
              <p:embed/>
            </p:oleObj>
          </a:graphicData>
        </a:graphic>
      </p:graphicFrame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 build="p"/>
      <p:bldP spid="4103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0" y="1066800"/>
          <a:ext cx="4800600" cy="4800600"/>
        </p:xfrm>
        <a:graphic>
          <a:graphicData uri="http://schemas.openxmlformats.org/presentationml/2006/ole">
            <p:oleObj spid="_x0000_s64515" name="KGPlot" r:id="rId3" imgW="6858000" imgH="6858000" progId="KGraph_Plot">
              <p:embed/>
            </p:oleObj>
          </a:graphicData>
        </a:graphic>
      </p:graphicFrame>
      <p:sp>
        <p:nvSpPr>
          <p:cNvPr id="645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(3)</a:t>
            </a:r>
          </a:p>
        </p:txBody>
      </p:sp>
      <p:sp>
        <p:nvSpPr>
          <p:cNvPr id="64517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Shock tube simulations are much longer than experiments</a:t>
            </a:r>
          </a:p>
          <a:p>
            <a:pPr eaLnBrk="1" hangingPunct="1"/>
            <a:r>
              <a:rPr lang="en-US" dirty="0" smtClean="0"/>
              <a:t>MIT performs the worst; Harper </a:t>
            </a:r>
            <a:r>
              <a:rPr lang="en-US" i="1" dirty="0" smtClean="0"/>
              <a:t>et al.</a:t>
            </a:r>
            <a:r>
              <a:rPr lang="en-US" dirty="0" smtClean="0"/>
              <a:t> have a new mechanism to be published which corrects a serious error in their rate estimation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(4)</a:t>
            </a:r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0" y="1524000"/>
          <a:ext cx="4343400" cy="4343400"/>
        </p:xfrm>
        <a:graphic>
          <a:graphicData uri="http://schemas.openxmlformats.org/presentationml/2006/ole">
            <p:oleObj spid="_x0000_s5125" name="KGPlot" r:id="rId3" imgW="6858000" imgH="6858000" progId="KGraph_Plot">
              <p:embed/>
            </p:oleObj>
          </a:graphicData>
        </a:graphic>
      </p:graphicFrame>
      <p:sp>
        <p:nvSpPr>
          <p:cNvPr id="5127" name="Content Placeholder 5"/>
          <p:cNvSpPr>
            <a:spLocks noGrp="1"/>
          </p:cNvSpPr>
          <p:nvPr>
            <p:ph sz="half" idx="4294967295"/>
          </p:nvPr>
        </p:nvSpPr>
        <p:spPr>
          <a:xfrm flipH="1">
            <a:off x="4648200" y="1524000"/>
            <a:ext cx="4038600" cy="4267200"/>
          </a:xfrm>
        </p:spPr>
        <p:txBody>
          <a:bodyPr/>
          <a:lstStyle/>
          <a:p>
            <a:pPr eaLnBrk="1" hangingPunct="1"/>
            <a:r>
              <a:rPr lang="en-US" sz="2800" smtClean="0"/>
              <a:t>Increasing equivalence ratio increases reactivity</a:t>
            </a:r>
          </a:p>
          <a:p>
            <a:pPr eaLnBrk="1" hangingPunct="1"/>
            <a:r>
              <a:rPr lang="en-US" sz="2800" smtClean="0"/>
              <a:t>Shock tube results show the opposite trend</a:t>
            </a:r>
            <a:r>
              <a:rPr lang="en-US" sz="2800" baseline="30000" smtClean="0"/>
              <a:t>4</a:t>
            </a:r>
            <a:endParaRPr lang="en-US" sz="2800" smtClean="0"/>
          </a:p>
          <a:p>
            <a:pPr eaLnBrk="1" hangingPunct="1"/>
            <a:r>
              <a:rPr lang="en-US" sz="2800" smtClean="0"/>
              <a:t>Reactivity dependence on equivalence ratio appears to be a function of 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9" name="Object 6"/>
          <p:cNvGraphicFramePr>
            <a:graphicFrameLocks noChangeAspect="1"/>
          </p:cNvGraphicFramePr>
          <p:nvPr/>
        </p:nvGraphicFramePr>
        <p:xfrm>
          <a:off x="4343400" y="914400"/>
          <a:ext cx="4343400" cy="4343400"/>
        </p:xfrm>
        <a:graphic>
          <a:graphicData uri="http://schemas.openxmlformats.org/presentationml/2006/ole">
            <p:oleObj spid="_x0000_s65539" name="KGPlot" r:id="rId3" imgW="6858000" imgH="6858000" progId="KGraph_Plot">
              <p:embed/>
            </p:oleObj>
          </a:graphicData>
        </a:graphic>
      </p:graphicFrame>
      <p:sp>
        <p:nvSpPr>
          <p:cNvPr id="655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(5)</a:t>
            </a:r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228600" y="914400"/>
          <a:ext cx="4343400" cy="4343400"/>
        </p:xfrm>
        <a:graphic>
          <a:graphicData uri="http://schemas.openxmlformats.org/presentationml/2006/ole">
            <p:oleObj spid="_x0000_s65538" name="KGPlot" r:id="rId4" imgW="6858000" imgH="6858000" progId="KGraph_Plot">
              <p:embed/>
            </p:oleObj>
          </a:graphicData>
        </a:graphic>
      </p:graphicFrame>
      <p:sp>
        <p:nvSpPr>
          <p:cNvPr id="65541" name="Content Placeholder 5"/>
          <p:cNvSpPr>
            <a:spLocks noGrp="1"/>
          </p:cNvSpPr>
          <p:nvPr>
            <p:ph sz="half" idx="4294967295"/>
          </p:nvPr>
        </p:nvSpPr>
        <p:spPr>
          <a:xfrm flipH="1">
            <a:off x="152400" y="5181600"/>
            <a:ext cx="8686800" cy="990600"/>
          </a:xfrm>
        </p:spPr>
        <p:txBody>
          <a:bodyPr/>
          <a:lstStyle/>
          <a:p>
            <a:pPr eaLnBrk="1" hangingPunct="1"/>
            <a:r>
              <a:rPr lang="en-US" sz="2800" smtClean="0"/>
              <a:t>Similar effect of varying initial oxygen mole fraction and initial fuel mole fraction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04800" y="1066800"/>
          <a:ext cx="4468813" cy="5105400"/>
        </p:xfrm>
        <a:graphic>
          <a:graphicData uri="http://schemas.openxmlformats.org/presentationml/2006/ole">
            <p:oleObj spid="_x0000_s6149" name="KGPlot" r:id="rId3" imgW="6858000" imgH="7835760" progId="KGraph_Plot">
              <p:embed/>
            </p:oleObj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(6)</a:t>
            </a:r>
          </a:p>
        </p:txBody>
      </p:sp>
      <p:sp>
        <p:nvSpPr>
          <p:cNvPr id="6151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eaLnBrk="1" hangingPunct="1"/>
            <a:r>
              <a:rPr lang="en-US" smtClean="0"/>
              <a:t>Simulations capture the effect of equivalence ratio in that increasing equivalence ratio increases reactivity</a:t>
            </a:r>
          </a:p>
          <a:p>
            <a:pPr eaLnBrk="1" hangingPunct="1"/>
            <a:r>
              <a:rPr lang="en-US" smtClean="0"/>
              <a:t>Simulations generally over-predict all results by at least one order of magnitude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(7)</a:t>
            </a:r>
          </a:p>
        </p:txBody>
      </p:sp>
      <p:sp>
        <p:nvSpPr>
          <p:cNvPr id="6963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Higher compressed  pressure has higher reactivity</a:t>
            </a:r>
          </a:p>
          <a:p>
            <a:pPr eaLnBrk="1" hangingPunct="1"/>
            <a:r>
              <a:rPr lang="en-US" smtClean="0"/>
              <a:t>Simulations unable to quantitatively capture the pressure dependence in this temperature range</a:t>
            </a: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0" y="1447800"/>
          <a:ext cx="4572000" cy="4572000"/>
        </p:xfrm>
        <a:graphic>
          <a:graphicData uri="http://schemas.openxmlformats.org/presentationml/2006/ole">
            <p:oleObj spid="_x0000_s69634" name="KGPlot" r:id="rId3" imgW="6858000" imgH="68580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 descr="Isobutanol-2D-skeletal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4343400"/>
            <a:ext cx="21463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553200" y="5382419"/>
            <a:ext cx="2260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iso-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(2)</a:t>
            </a:r>
          </a:p>
        </p:txBody>
      </p:sp>
      <p:sp>
        <p:nvSpPr>
          <p:cNvPr id="17410" name="Content Placeholder 2"/>
          <p:cNvSpPr txBox="1">
            <a:spLocks/>
          </p:cNvSpPr>
          <p:nvPr/>
        </p:nvSpPr>
        <p:spPr bwMode="auto">
          <a:xfrm>
            <a:off x="346075" y="1066800"/>
            <a:ext cx="83343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Butanol is a biofuel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charset="0"/>
              <a:buChar char="–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be produced from bio-waste fermentation in bacteria genetically designed to increase butanol yield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Formula – 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OH (C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4 isomers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4" descr="800px-Butan-1-ol-2D-skeleta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484688"/>
            <a:ext cx="25717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6" descr="Butan-2-ol-2D-skeleta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179888"/>
            <a:ext cx="1804988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7" descr="Tert-butanol-2D-skeletal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114800"/>
            <a:ext cx="1244600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2438400" y="5382419"/>
            <a:ext cx="2298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sec-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17" name="Rectangle 10"/>
          <p:cNvSpPr>
            <a:spLocks noChangeArrowheads="1"/>
          </p:cNvSpPr>
          <p:nvPr/>
        </p:nvSpPr>
        <p:spPr bwMode="auto">
          <a:xfrm>
            <a:off x="4419600" y="5382419"/>
            <a:ext cx="233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tert-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533400" y="4941888"/>
            <a:ext cx="1828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  <a:br>
              <a:rPr lang="en-US" sz="2800">
                <a:latin typeface="Times New Roman" pitchFamily="18" charset="0"/>
                <a:cs typeface="Times New Roman" pitchFamily="18" charset="0"/>
              </a:rPr>
            </a:br>
            <a:r>
              <a:rPr lang="en-US" sz="2800">
                <a:latin typeface="Times New Roman" pitchFamily="18" charset="0"/>
                <a:cs typeface="Times New Roman" pitchFamily="18" charset="0"/>
              </a:rPr>
              <a:t>bio-butanol</a:t>
            </a:r>
            <a:br>
              <a:rPr lang="en-US" sz="2800">
                <a:latin typeface="Times New Roman" pitchFamily="18" charset="0"/>
                <a:cs typeface="Times New Roman" pitchFamily="18" charset="0"/>
              </a:rPr>
            </a:br>
            <a:r>
              <a:rPr lang="en-US" sz="2800">
                <a:latin typeface="Times New Roman" pitchFamily="18" charset="0"/>
                <a:cs typeface="Times New Roman" pitchFamily="18" charset="0"/>
              </a:rPr>
              <a:t>1-butanol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971800" y="5486400"/>
            <a:ext cx="18288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88073" name="Object 9"/>
          <p:cNvGraphicFramePr>
            <a:graphicFrameLocks noChangeAspect="1"/>
          </p:cNvGraphicFramePr>
          <p:nvPr/>
        </p:nvGraphicFramePr>
        <p:xfrm>
          <a:off x="152400" y="1676400"/>
          <a:ext cx="4724400" cy="4724400"/>
        </p:xfrm>
        <a:graphic>
          <a:graphicData uri="http://schemas.openxmlformats.org/presentationml/2006/ole">
            <p:oleObj spid="_x0000_s88073" name="KGPlot" r:id="rId3" imgW="6858000" imgH="6858000" progId="KGraph_Plot">
              <p:embed/>
            </p:oleObj>
          </a:graphicData>
        </a:graphic>
      </p:graphicFrame>
      <p:sp>
        <p:nvSpPr>
          <p:cNvPr id="88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Brute Force Sensitivity</a:t>
            </a:r>
          </a:p>
        </p:txBody>
      </p:sp>
      <p:sp>
        <p:nvSpPr>
          <p:cNvPr id="88076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981200"/>
            <a:ext cx="3810000" cy="4144963"/>
          </a:xfrm>
        </p:spPr>
        <p:txBody>
          <a:bodyPr/>
          <a:lstStyle/>
          <a:p>
            <a:pPr eaLnBrk="1" hangingPunct="1"/>
            <a:r>
              <a:rPr lang="en-US" smtClean="0"/>
              <a:t>NUI mechanism is most sensitive to the reaction of fuel and HO</a:t>
            </a:r>
            <a:r>
              <a:rPr lang="en-US" baseline="-25000" smtClean="0"/>
              <a:t>2</a:t>
            </a:r>
            <a:r>
              <a:rPr lang="en-US" smtClean="0"/>
              <a:t> to form              1-hydroxybutyl</a:t>
            </a:r>
          </a:p>
          <a:p>
            <a:pPr eaLnBrk="1" hangingPunct="1"/>
            <a:r>
              <a:rPr lang="en-US" smtClean="0"/>
              <a:t>The sensitivity is significantly reduced at higher temperatures</a:t>
            </a:r>
          </a:p>
        </p:txBody>
      </p:sp>
      <p:sp>
        <p:nvSpPr>
          <p:cNvPr id="880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07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079" name="Rectangle 5"/>
          <p:cNvSpPr>
            <a:spLocks noChangeArrowheads="1"/>
          </p:cNvSpPr>
          <p:nvPr/>
        </p:nvSpPr>
        <p:spPr bwMode="auto">
          <a:xfrm>
            <a:off x="0" y="3752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808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081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914400"/>
            <a:ext cx="66294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82" name="Rectangle 8"/>
          <p:cNvSpPr>
            <a:spLocks noChangeArrowheads="1"/>
          </p:cNvSpPr>
          <p:nvPr/>
        </p:nvSpPr>
        <p:spPr bwMode="auto">
          <a:xfrm>
            <a:off x="0" y="1628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287962"/>
          </a:xfrm>
        </p:spPr>
        <p:txBody>
          <a:bodyPr rtlCol="0">
            <a:normAutofit fontScale="925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Reaction </a:t>
            </a:r>
            <a:r>
              <a:rPr lang="en-US" dirty="0"/>
              <a:t>Path Diagram shows the percent of the reactant destroyed to form the </a:t>
            </a:r>
            <a:r>
              <a:rPr lang="en-US" dirty="0" smtClean="0"/>
              <a:t>product indicated by the arrow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percent destruction represents the cumulative destruction of each reactant up to the point in time where the mole fraction of fuel has been reduced 20% compared to the initial value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(2)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n</a:t>
            </a:r>
            <a:r>
              <a:rPr lang="en-US" smtClean="0"/>
              <a:t>-Butanol (C</a:t>
            </a:r>
            <a:r>
              <a:rPr lang="en-US" baseline="-25000" smtClean="0"/>
              <a:t>4</a:t>
            </a:r>
            <a:r>
              <a:rPr lang="en-US" smtClean="0"/>
              <a:t>H</a:t>
            </a:r>
            <a:r>
              <a:rPr lang="en-US" baseline="-25000" smtClean="0"/>
              <a:t>9</a:t>
            </a:r>
            <a:r>
              <a:rPr lang="en-US" smtClean="0"/>
              <a:t>OH) is destroyed by H-atom abstraction producing 5 radicals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These radicals are not equally produced</a:t>
            </a:r>
          </a:p>
        </p:txBody>
      </p:sp>
      <p:pic>
        <p:nvPicPr>
          <p:cNvPr id="90115" name="Picture 7" descr="C4H9O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2246313"/>
            <a:ext cx="8763000" cy="293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951413" y="3582988"/>
            <a:ext cx="4011612" cy="2003425"/>
          </a:xfrm>
          <a:custGeom>
            <a:avLst/>
            <a:gdLst>
              <a:gd name="connsiteX0" fmla="*/ 646545 w 4011979"/>
              <a:gd name="connsiteY0" fmla="*/ 19409 h 2003873"/>
              <a:gd name="connsiteX1" fmla="*/ 9236 w 4011979"/>
              <a:gd name="connsiteY1" fmla="*/ 10172 h 2003873"/>
              <a:gd name="connsiteX2" fmla="*/ 0 w 4011979"/>
              <a:gd name="connsiteY2" fmla="*/ 37882 h 2003873"/>
              <a:gd name="connsiteX3" fmla="*/ 27709 w 4011979"/>
              <a:gd name="connsiteY3" fmla="*/ 204136 h 2003873"/>
              <a:gd name="connsiteX4" fmla="*/ 46182 w 4011979"/>
              <a:gd name="connsiteY4" fmla="*/ 231845 h 2003873"/>
              <a:gd name="connsiteX5" fmla="*/ 83127 w 4011979"/>
              <a:gd name="connsiteY5" fmla="*/ 287263 h 2003873"/>
              <a:gd name="connsiteX6" fmla="*/ 110836 w 4011979"/>
              <a:gd name="connsiteY6" fmla="*/ 342682 h 2003873"/>
              <a:gd name="connsiteX7" fmla="*/ 138545 w 4011979"/>
              <a:gd name="connsiteY7" fmla="*/ 361154 h 2003873"/>
              <a:gd name="connsiteX8" fmla="*/ 193964 w 4011979"/>
              <a:gd name="connsiteY8" fmla="*/ 407336 h 2003873"/>
              <a:gd name="connsiteX9" fmla="*/ 221673 w 4011979"/>
              <a:gd name="connsiteY9" fmla="*/ 444282 h 2003873"/>
              <a:gd name="connsiteX10" fmla="*/ 249382 w 4011979"/>
              <a:gd name="connsiteY10" fmla="*/ 462754 h 2003873"/>
              <a:gd name="connsiteX11" fmla="*/ 286327 w 4011979"/>
              <a:gd name="connsiteY11" fmla="*/ 490463 h 2003873"/>
              <a:gd name="connsiteX12" fmla="*/ 314036 w 4011979"/>
              <a:gd name="connsiteY12" fmla="*/ 499700 h 2003873"/>
              <a:gd name="connsiteX13" fmla="*/ 424873 w 4011979"/>
              <a:gd name="connsiteY13" fmla="*/ 555118 h 2003873"/>
              <a:gd name="connsiteX14" fmla="*/ 517236 w 4011979"/>
              <a:gd name="connsiteY14" fmla="*/ 592063 h 2003873"/>
              <a:gd name="connsiteX15" fmla="*/ 572654 w 4011979"/>
              <a:gd name="connsiteY15" fmla="*/ 610536 h 2003873"/>
              <a:gd name="connsiteX16" fmla="*/ 628073 w 4011979"/>
              <a:gd name="connsiteY16" fmla="*/ 638245 h 2003873"/>
              <a:gd name="connsiteX17" fmla="*/ 701964 w 4011979"/>
              <a:gd name="connsiteY17" fmla="*/ 656718 h 2003873"/>
              <a:gd name="connsiteX18" fmla="*/ 738909 w 4011979"/>
              <a:gd name="connsiteY18" fmla="*/ 675191 h 2003873"/>
              <a:gd name="connsiteX19" fmla="*/ 794327 w 4011979"/>
              <a:gd name="connsiteY19" fmla="*/ 693663 h 2003873"/>
              <a:gd name="connsiteX20" fmla="*/ 831273 w 4011979"/>
              <a:gd name="connsiteY20" fmla="*/ 712136 h 2003873"/>
              <a:gd name="connsiteX21" fmla="*/ 858982 w 4011979"/>
              <a:gd name="connsiteY21" fmla="*/ 730609 h 2003873"/>
              <a:gd name="connsiteX22" fmla="*/ 886691 w 4011979"/>
              <a:gd name="connsiteY22" fmla="*/ 739845 h 2003873"/>
              <a:gd name="connsiteX23" fmla="*/ 951345 w 4011979"/>
              <a:gd name="connsiteY23" fmla="*/ 767554 h 2003873"/>
              <a:gd name="connsiteX24" fmla="*/ 1006764 w 4011979"/>
              <a:gd name="connsiteY24" fmla="*/ 786027 h 2003873"/>
              <a:gd name="connsiteX25" fmla="*/ 1089891 w 4011979"/>
              <a:gd name="connsiteY25" fmla="*/ 804500 h 2003873"/>
              <a:gd name="connsiteX26" fmla="*/ 1191491 w 4011979"/>
              <a:gd name="connsiteY26" fmla="*/ 850682 h 2003873"/>
              <a:gd name="connsiteX27" fmla="*/ 1219200 w 4011979"/>
              <a:gd name="connsiteY27" fmla="*/ 859918 h 2003873"/>
              <a:gd name="connsiteX28" fmla="*/ 1246909 w 4011979"/>
              <a:gd name="connsiteY28" fmla="*/ 878391 h 2003873"/>
              <a:gd name="connsiteX29" fmla="*/ 1274618 w 4011979"/>
              <a:gd name="connsiteY29" fmla="*/ 887627 h 2003873"/>
              <a:gd name="connsiteX30" fmla="*/ 1357745 w 4011979"/>
              <a:gd name="connsiteY30" fmla="*/ 952282 h 2003873"/>
              <a:gd name="connsiteX31" fmla="*/ 1376218 w 4011979"/>
              <a:gd name="connsiteY31" fmla="*/ 979991 h 2003873"/>
              <a:gd name="connsiteX32" fmla="*/ 1403927 w 4011979"/>
              <a:gd name="connsiteY32" fmla="*/ 1044645 h 2003873"/>
              <a:gd name="connsiteX33" fmla="*/ 1440873 w 4011979"/>
              <a:gd name="connsiteY33" fmla="*/ 1100063 h 2003873"/>
              <a:gd name="connsiteX34" fmla="*/ 1477818 w 4011979"/>
              <a:gd name="connsiteY34" fmla="*/ 1210900 h 2003873"/>
              <a:gd name="connsiteX35" fmla="*/ 1514764 w 4011979"/>
              <a:gd name="connsiteY35" fmla="*/ 1275554 h 2003873"/>
              <a:gd name="connsiteX36" fmla="*/ 1542473 w 4011979"/>
              <a:gd name="connsiteY36" fmla="*/ 1330972 h 2003873"/>
              <a:gd name="connsiteX37" fmla="*/ 1570182 w 4011979"/>
              <a:gd name="connsiteY37" fmla="*/ 1358682 h 2003873"/>
              <a:gd name="connsiteX38" fmla="*/ 1607127 w 4011979"/>
              <a:gd name="connsiteY38" fmla="*/ 1414100 h 2003873"/>
              <a:gd name="connsiteX39" fmla="*/ 1699491 w 4011979"/>
              <a:gd name="connsiteY39" fmla="*/ 1497227 h 2003873"/>
              <a:gd name="connsiteX40" fmla="*/ 1754909 w 4011979"/>
              <a:gd name="connsiteY40" fmla="*/ 1534172 h 2003873"/>
              <a:gd name="connsiteX41" fmla="*/ 1782618 w 4011979"/>
              <a:gd name="connsiteY41" fmla="*/ 1561882 h 2003873"/>
              <a:gd name="connsiteX42" fmla="*/ 1810327 w 4011979"/>
              <a:gd name="connsiteY42" fmla="*/ 1580354 h 2003873"/>
              <a:gd name="connsiteX43" fmla="*/ 1828800 w 4011979"/>
              <a:gd name="connsiteY43" fmla="*/ 1608063 h 2003873"/>
              <a:gd name="connsiteX44" fmla="*/ 1856509 w 4011979"/>
              <a:gd name="connsiteY44" fmla="*/ 1626536 h 2003873"/>
              <a:gd name="connsiteX45" fmla="*/ 1902691 w 4011979"/>
              <a:gd name="connsiteY45" fmla="*/ 1663482 h 2003873"/>
              <a:gd name="connsiteX46" fmla="*/ 1930400 w 4011979"/>
              <a:gd name="connsiteY46" fmla="*/ 1681954 h 2003873"/>
              <a:gd name="connsiteX47" fmla="*/ 1967345 w 4011979"/>
              <a:gd name="connsiteY47" fmla="*/ 1709663 h 2003873"/>
              <a:gd name="connsiteX48" fmla="*/ 1995054 w 4011979"/>
              <a:gd name="connsiteY48" fmla="*/ 1728136 h 2003873"/>
              <a:gd name="connsiteX49" fmla="*/ 2022764 w 4011979"/>
              <a:gd name="connsiteY49" fmla="*/ 1755845 h 2003873"/>
              <a:gd name="connsiteX50" fmla="*/ 2050473 w 4011979"/>
              <a:gd name="connsiteY50" fmla="*/ 1765082 h 2003873"/>
              <a:gd name="connsiteX51" fmla="*/ 2078182 w 4011979"/>
              <a:gd name="connsiteY51" fmla="*/ 1783554 h 2003873"/>
              <a:gd name="connsiteX52" fmla="*/ 2105891 w 4011979"/>
              <a:gd name="connsiteY52" fmla="*/ 1792791 h 2003873"/>
              <a:gd name="connsiteX53" fmla="*/ 2142836 w 4011979"/>
              <a:gd name="connsiteY53" fmla="*/ 1811263 h 2003873"/>
              <a:gd name="connsiteX54" fmla="*/ 2170545 w 4011979"/>
              <a:gd name="connsiteY54" fmla="*/ 1820500 h 2003873"/>
              <a:gd name="connsiteX55" fmla="*/ 2225964 w 4011979"/>
              <a:gd name="connsiteY55" fmla="*/ 1857445 h 2003873"/>
              <a:gd name="connsiteX56" fmla="*/ 2355273 w 4011979"/>
              <a:gd name="connsiteY56" fmla="*/ 1894391 h 2003873"/>
              <a:gd name="connsiteX57" fmla="*/ 2558473 w 4011979"/>
              <a:gd name="connsiteY57" fmla="*/ 1912863 h 2003873"/>
              <a:gd name="connsiteX58" fmla="*/ 2733964 w 4011979"/>
              <a:gd name="connsiteY58" fmla="*/ 1931336 h 2003873"/>
              <a:gd name="connsiteX59" fmla="*/ 2835564 w 4011979"/>
              <a:gd name="connsiteY59" fmla="*/ 1940572 h 2003873"/>
              <a:gd name="connsiteX60" fmla="*/ 2890982 w 4011979"/>
              <a:gd name="connsiteY60" fmla="*/ 1959045 h 2003873"/>
              <a:gd name="connsiteX61" fmla="*/ 3315854 w 4011979"/>
              <a:gd name="connsiteY61" fmla="*/ 1940572 h 2003873"/>
              <a:gd name="connsiteX62" fmla="*/ 3389745 w 4011979"/>
              <a:gd name="connsiteY62" fmla="*/ 1922100 h 2003873"/>
              <a:gd name="connsiteX63" fmla="*/ 3509818 w 4011979"/>
              <a:gd name="connsiteY63" fmla="*/ 1894391 h 2003873"/>
              <a:gd name="connsiteX64" fmla="*/ 3648364 w 4011979"/>
              <a:gd name="connsiteY64" fmla="*/ 1885154 h 2003873"/>
              <a:gd name="connsiteX65" fmla="*/ 3685309 w 4011979"/>
              <a:gd name="connsiteY65" fmla="*/ 1875918 h 2003873"/>
              <a:gd name="connsiteX66" fmla="*/ 3786909 w 4011979"/>
              <a:gd name="connsiteY66" fmla="*/ 1857445 h 2003873"/>
              <a:gd name="connsiteX67" fmla="*/ 3842327 w 4011979"/>
              <a:gd name="connsiteY67" fmla="*/ 1838972 h 2003873"/>
              <a:gd name="connsiteX68" fmla="*/ 3860800 w 4011979"/>
              <a:gd name="connsiteY68" fmla="*/ 1811263 h 2003873"/>
              <a:gd name="connsiteX69" fmla="*/ 3888509 w 4011979"/>
              <a:gd name="connsiteY69" fmla="*/ 1802027 h 2003873"/>
              <a:gd name="connsiteX70" fmla="*/ 3943927 w 4011979"/>
              <a:gd name="connsiteY70" fmla="*/ 1774318 h 2003873"/>
              <a:gd name="connsiteX71" fmla="*/ 3980873 w 4011979"/>
              <a:gd name="connsiteY71" fmla="*/ 1718900 h 2003873"/>
              <a:gd name="connsiteX72" fmla="*/ 4008582 w 4011979"/>
              <a:gd name="connsiteY72" fmla="*/ 1608063 h 2003873"/>
              <a:gd name="connsiteX73" fmla="*/ 3999345 w 4011979"/>
              <a:gd name="connsiteY73" fmla="*/ 1340209 h 2003873"/>
              <a:gd name="connsiteX74" fmla="*/ 3962400 w 4011979"/>
              <a:gd name="connsiteY74" fmla="*/ 1284791 h 2003873"/>
              <a:gd name="connsiteX75" fmla="*/ 3897745 w 4011979"/>
              <a:gd name="connsiteY75" fmla="*/ 1257082 h 2003873"/>
              <a:gd name="connsiteX76" fmla="*/ 3842327 w 4011979"/>
              <a:gd name="connsiteY76" fmla="*/ 1210900 h 2003873"/>
              <a:gd name="connsiteX77" fmla="*/ 3814618 w 4011979"/>
              <a:gd name="connsiteY77" fmla="*/ 1201663 h 2003873"/>
              <a:gd name="connsiteX78" fmla="*/ 3786909 w 4011979"/>
              <a:gd name="connsiteY78" fmla="*/ 1183191 h 2003873"/>
              <a:gd name="connsiteX79" fmla="*/ 3740727 w 4011979"/>
              <a:gd name="connsiteY79" fmla="*/ 1173954 h 2003873"/>
              <a:gd name="connsiteX80" fmla="*/ 3713018 w 4011979"/>
              <a:gd name="connsiteY80" fmla="*/ 1164718 h 2003873"/>
              <a:gd name="connsiteX81" fmla="*/ 3666836 w 4011979"/>
              <a:gd name="connsiteY81" fmla="*/ 1155482 h 2003873"/>
              <a:gd name="connsiteX82" fmla="*/ 3629891 w 4011979"/>
              <a:gd name="connsiteY82" fmla="*/ 1146245 h 2003873"/>
              <a:gd name="connsiteX83" fmla="*/ 3602182 w 4011979"/>
              <a:gd name="connsiteY83" fmla="*/ 1137009 h 2003873"/>
              <a:gd name="connsiteX84" fmla="*/ 3500582 w 4011979"/>
              <a:gd name="connsiteY84" fmla="*/ 1118536 h 2003873"/>
              <a:gd name="connsiteX85" fmla="*/ 3472873 w 4011979"/>
              <a:gd name="connsiteY85" fmla="*/ 1100063 h 2003873"/>
              <a:gd name="connsiteX86" fmla="*/ 3426691 w 4011979"/>
              <a:gd name="connsiteY86" fmla="*/ 1090827 h 2003873"/>
              <a:gd name="connsiteX87" fmla="*/ 3389745 w 4011979"/>
              <a:gd name="connsiteY87" fmla="*/ 1081591 h 2003873"/>
              <a:gd name="connsiteX88" fmla="*/ 3362036 w 4011979"/>
              <a:gd name="connsiteY88" fmla="*/ 1063118 h 2003873"/>
              <a:gd name="connsiteX89" fmla="*/ 3306618 w 4011979"/>
              <a:gd name="connsiteY89" fmla="*/ 1044645 h 2003873"/>
              <a:gd name="connsiteX90" fmla="*/ 3278909 w 4011979"/>
              <a:gd name="connsiteY90" fmla="*/ 1026172 h 2003873"/>
              <a:gd name="connsiteX91" fmla="*/ 3288145 w 4011979"/>
              <a:gd name="connsiteY91" fmla="*/ 970754 h 2003873"/>
              <a:gd name="connsiteX92" fmla="*/ 3362036 w 4011979"/>
              <a:gd name="connsiteY92" fmla="*/ 906100 h 2003873"/>
              <a:gd name="connsiteX93" fmla="*/ 3389745 w 4011979"/>
              <a:gd name="connsiteY93" fmla="*/ 887627 h 2003873"/>
              <a:gd name="connsiteX94" fmla="*/ 3417454 w 4011979"/>
              <a:gd name="connsiteY94" fmla="*/ 869154 h 2003873"/>
              <a:gd name="connsiteX95" fmla="*/ 3445164 w 4011979"/>
              <a:gd name="connsiteY95" fmla="*/ 859918 h 2003873"/>
              <a:gd name="connsiteX96" fmla="*/ 3472873 w 4011979"/>
              <a:gd name="connsiteY96" fmla="*/ 841445 h 2003873"/>
              <a:gd name="connsiteX97" fmla="*/ 3546764 w 4011979"/>
              <a:gd name="connsiteY97" fmla="*/ 804500 h 2003873"/>
              <a:gd name="connsiteX98" fmla="*/ 3574473 w 4011979"/>
              <a:gd name="connsiteY98" fmla="*/ 786027 h 2003873"/>
              <a:gd name="connsiteX99" fmla="*/ 3602182 w 4011979"/>
              <a:gd name="connsiteY99" fmla="*/ 776791 h 2003873"/>
              <a:gd name="connsiteX100" fmla="*/ 3703782 w 4011979"/>
              <a:gd name="connsiteY100" fmla="*/ 712136 h 2003873"/>
              <a:gd name="connsiteX101" fmla="*/ 3759200 w 4011979"/>
              <a:gd name="connsiteY101" fmla="*/ 647482 h 2003873"/>
              <a:gd name="connsiteX102" fmla="*/ 3814618 w 4011979"/>
              <a:gd name="connsiteY102" fmla="*/ 573591 h 2003873"/>
              <a:gd name="connsiteX103" fmla="*/ 3860800 w 4011979"/>
              <a:gd name="connsiteY103" fmla="*/ 499700 h 2003873"/>
              <a:gd name="connsiteX104" fmla="*/ 3879273 w 4011979"/>
              <a:gd name="connsiteY104" fmla="*/ 398100 h 2003873"/>
              <a:gd name="connsiteX105" fmla="*/ 3870036 w 4011979"/>
              <a:gd name="connsiteY105" fmla="*/ 176427 h 2003873"/>
              <a:gd name="connsiteX106" fmla="*/ 3842327 w 4011979"/>
              <a:gd name="connsiteY106" fmla="*/ 121009 h 2003873"/>
              <a:gd name="connsiteX107" fmla="*/ 3777673 w 4011979"/>
              <a:gd name="connsiteY107" fmla="*/ 84063 h 2003873"/>
              <a:gd name="connsiteX108" fmla="*/ 3602182 w 4011979"/>
              <a:gd name="connsiteY108" fmla="*/ 93300 h 2003873"/>
              <a:gd name="connsiteX109" fmla="*/ 3389745 w 4011979"/>
              <a:gd name="connsiteY109" fmla="*/ 111772 h 2003873"/>
              <a:gd name="connsiteX110" fmla="*/ 3315854 w 4011979"/>
              <a:gd name="connsiteY110" fmla="*/ 130245 h 2003873"/>
              <a:gd name="connsiteX111" fmla="*/ 3288145 w 4011979"/>
              <a:gd name="connsiteY111" fmla="*/ 139482 h 2003873"/>
              <a:gd name="connsiteX112" fmla="*/ 3177309 w 4011979"/>
              <a:gd name="connsiteY112" fmla="*/ 157954 h 2003873"/>
              <a:gd name="connsiteX113" fmla="*/ 3103418 w 4011979"/>
              <a:gd name="connsiteY113" fmla="*/ 185663 h 2003873"/>
              <a:gd name="connsiteX114" fmla="*/ 3066473 w 4011979"/>
              <a:gd name="connsiteY114" fmla="*/ 194900 h 2003873"/>
              <a:gd name="connsiteX115" fmla="*/ 3020291 w 4011979"/>
              <a:gd name="connsiteY115" fmla="*/ 213372 h 2003873"/>
              <a:gd name="connsiteX116" fmla="*/ 2844800 w 4011979"/>
              <a:gd name="connsiteY116" fmla="*/ 231845 h 2003873"/>
              <a:gd name="connsiteX117" fmla="*/ 2115127 w 4011979"/>
              <a:gd name="connsiteY117" fmla="*/ 222609 h 2003873"/>
              <a:gd name="connsiteX118" fmla="*/ 1921164 w 4011979"/>
              <a:gd name="connsiteY118" fmla="*/ 213372 h 2003873"/>
              <a:gd name="connsiteX119" fmla="*/ 1847273 w 4011979"/>
              <a:gd name="connsiteY119" fmla="*/ 204136 h 2003873"/>
              <a:gd name="connsiteX120" fmla="*/ 1791854 w 4011979"/>
              <a:gd name="connsiteY120" fmla="*/ 194900 h 2003873"/>
              <a:gd name="connsiteX121" fmla="*/ 1533236 w 4011979"/>
              <a:gd name="connsiteY121" fmla="*/ 185663 h 2003873"/>
              <a:gd name="connsiteX122" fmla="*/ 1339273 w 4011979"/>
              <a:gd name="connsiteY122" fmla="*/ 157954 h 2003873"/>
              <a:gd name="connsiteX123" fmla="*/ 1283854 w 4011979"/>
              <a:gd name="connsiteY123" fmla="*/ 139482 h 2003873"/>
              <a:gd name="connsiteX124" fmla="*/ 1191491 w 4011979"/>
              <a:gd name="connsiteY124" fmla="*/ 130245 h 2003873"/>
              <a:gd name="connsiteX125" fmla="*/ 1154545 w 4011979"/>
              <a:gd name="connsiteY125" fmla="*/ 111772 h 2003873"/>
              <a:gd name="connsiteX126" fmla="*/ 1062182 w 4011979"/>
              <a:gd name="connsiteY126" fmla="*/ 84063 h 2003873"/>
              <a:gd name="connsiteX127" fmla="*/ 997527 w 4011979"/>
              <a:gd name="connsiteY127" fmla="*/ 65591 h 2003873"/>
              <a:gd name="connsiteX128" fmla="*/ 969818 w 4011979"/>
              <a:gd name="connsiteY128" fmla="*/ 47118 h 2003873"/>
              <a:gd name="connsiteX129" fmla="*/ 812800 w 4011979"/>
              <a:gd name="connsiteY129" fmla="*/ 19409 h 2003873"/>
              <a:gd name="connsiteX130" fmla="*/ 646545 w 4011979"/>
              <a:gd name="connsiteY130" fmla="*/ 19409 h 200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4011979" h="2003873">
                <a:moveTo>
                  <a:pt x="646545" y="19409"/>
                </a:moveTo>
                <a:cubicBezTo>
                  <a:pt x="512618" y="17870"/>
                  <a:pt x="548399" y="0"/>
                  <a:pt x="9236" y="10172"/>
                </a:cubicBezTo>
                <a:cubicBezTo>
                  <a:pt x="6157" y="19409"/>
                  <a:pt x="0" y="28146"/>
                  <a:pt x="0" y="37882"/>
                </a:cubicBezTo>
                <a:cubicBezTo>
                  <a:pt x="0" y="65606"/>
                  <a:pt x="3212" y="167392"/>
                  <a:pt x="27709" y="204136"/>
                </a:cubicBezTo>
                <a:lnTo>
                  <a:pt x="46182" y="231845"/>
                </a:lnTo>
                <a:cubicBezTo>
                  <a:pt x="68142" y="297727"/>
                  <a:pt x="37004" y="218080"/>
                  <a:pt x="83127" y="287263"/>
                </a:cubicBezTo>
                <a:cubicBezTo>
                  <a:pt x="113173" y="332332"/>
                  <a:pt x="67240" y="299085"/>
                  <a:pt x="110836" y="342682"/>
                </a:cubicBezTo>
                <a:cubicBezTo>
                  <a:pt x="118685" y="350531"/>
                  <a:pt x="130017" y="354048"/>
                  <a:pt x="138545" y="361154"/>
                </a:cubicBezTo>
                <a:cubicBezTo>
                  <a:pt x="209665" y="420420"/>
                  <a:pt x="125163" y="361470"/>
                  <a:pt x="193964" y="407336"/>
                </a:cubicBezTo>
                <a:cubicBezTo>
                  <a:pt x="203200" y="419651"/>
                  <a:pt x="210788" y="433397"/>
                  <a:pt x="221673" y="444282"/>
                </a:cubicBezTo>
                <a:cubicBezTo>
                  <a:pt x="229522" y="452131"/>
                  <a:pt x="240349" y="456302"/>
                  <a:pt x="249382" y="462754"/>
                </a:cubicBezTo>
                <a:cubicBezTo>
                  <a:pt x="261908" y="471701"/>
                  <a:pt x="272962" y="482825"/>
                  <a:pt x="286327" y="490463"/>
                </a:cubicBezTo>
                <a:cubicBezTo>
                  <a:pt x="294780" y="495294"/>
                  <a:pt x="305525" y="494972"/>
                  <a:pt x="314036" y="499700"/>
                </a:cubicBezTo>
                <a:cubicBezTo>
                  <a:pt x="421462" y="559382"/>
                  <a:pt x="316987" y="519156"/>
                  <a:pt x="424873" y="555118"/>
                </a:cubicBezTo>
                <a:cubicBezTo>
                  <a:pt x="456331" y="565604"/>
                  <a:pt x="486448" y="579748"/>
                  <a:pt x="517236" y="592063"/>
                </a:cubicBezTo>
                <a:cubicBezTo>
                  <a:pt x="535315" y="599295"/>
                  <a:pt x="572654" y="610536"/>
                  <a:pt x="572654" y="610536"/>
                </a:cubicBezTo>
                <a:cubicBezTo>
                  <a:pt x="601758" y="629938"/>
                  <a:pt x="595715" y="629420"/>
                  <a:pt x="628073" y="638245"/>
                </a:cubicBezTo>
                <a:cubicBezTo>
                  <a:pt x="652567" y="644925"/>
                  <a:pt x="701964" y="656718"/>
                  <a:pt x="701964" y="656718"/>
                </a:cubicBezTo>
                <a:cubicBezTo>
                  <a:pt x="714279" y="662876"/>
                  <a:pt x="726125" y="670077"/>
                  <a:pt x="738909" y="675191"/>
                </a:cubicBezTo>
                <a:cubicBezTo>
                  <a:pt x="756988" y="682423"/>
                  <a:pt x="776911" y="684955"/>
                  <a:pt x="794327" y="693663"/>
                </a:cubicBezTo>
                <a:cubicBezTo>
                  <a:pt x="806642" y="699821"/>
                  <a:pt x="819318" y="705305"/>
                  <a:pt x="831273" y="712136"/>
                </a:cubicBezTo>
                <a:cubicBezTo>
                  <a:pt x="840911" y="717644"/>
                  <a:pt x="849053" y="725645"/>
                  <a:pt x="858982" y="730609"/>
                </a:cubicBezTo>
                <a:cubicBezTo>
                  <a:pt x="867690" y="734963"/>
                  <a:pt x="877455" y="736766"/>
                  <a:pt x="886691" y="739845"/>
                </a:cubicBezTo>
                <a:cubicBezTo>
                  <a:pt x="930652" y="769153"/>
                  <a:pt x="897124" y="751288"/>
                  <a:pt x="951345" y="767554"/>
                </a:cubicBezTo>
                <a:cubicBezTo>
                  <a:pt x="969996" y="773149"/>
                  <a:pt x="988291" y="779869"/>
                  <a:pt x="1006764" y="786027"/>
                </a:cubicBezTo>
                <a:cubicBezTo>
                  <a:pt x="1035198" y="795505"/>
                  <a:pt x="1060623" y="797183"/>
                  <a:pt x="1089891" y="804500"/>
                </a:cubicBezTo>
                <a:cubicBezTo>
                  <a:pt x="1125784" y="813473"/>
                  <a:pt x="1159637" y="834755"/>
                  <a:pt x="1191491" y="850682"/>
                </a:cubicBezTo>
                <a:cubicBezTo>
                  <a:pt x="1200199" y="855036"/>
                  <a:pt x="1209964" y="856839"/>
                  <a:pt x="1219200" y="859918"/>
                </a:cubicBezTo>
                <a:cubicBezTo>
                  <a:pt x="1228436" y="866076"/>
                  <a:pt x="1236980" y="873427"/>
                  <a:pt x="1246909" y="878391"/>
                </a:cubicBezTo>
                <a:cubicBezTo>
                  <a:pt x="1255617" y="882745"/>
                  <a:pt x="1266107" y="882899"/>
                  <a:pt x="1274618" y="887627"/>
                </a:cubicBezTo>
                <a:cubicBezTo>
                  <a:pt x="1306583" y="905385"/>
                  <a:pt x="1334531" y="924425"/>
                  <a:pt x="1357745" y="952282"/>
                </a:cubicBezTo>
                <a:cubicBezTo>
                  <a:pt x="1364851" y="960810"/>
                  <a:pt x="1370060" y="970755"/>
                  <a:pt x="1376218" y="979991"/>
                </a:cubicBezTo>
                <a:cubicBezTo>
                  <a:pt x="1385773" y="1008658"/>
                  <a:pt x="1386806" y="1016110"/>
                  <a:pt x="1403927" y="1044645"/>
                </a:cubicBezTo>
                <a:cubicBezTo>
                  <a:pt x="1415350" y="1063683"/>
                  <a:pt x="1440873" y="1100063"/>
                  <a:pt x="1440873" y="1100063"/>
                </a:cubicBezTo>
                <a:lnTo>
                  <a:pt x="1477818" y="1210900"/>
                </a:lnTo>
                <a:cubicBezTo>
                  <a:pt x="1485629" y="1234335"/>
                  <a:pt x="1501252" y="1255286"/>
                  <a:pt x="1514764" y="1275554"/>
                </a:cubicBezTo>
                <a:cubicBezTo>
                  <a:pt x="1524021" y="1303327"/>
                  <a:pt x="1522578" y="1307097"/>
                  <a:pt x="1542473" y="1330972"/>
                </a:cubicBezTo>
                <a:cubicBezTo>
                  <a:pt x="1550835" y="1341007"/>
                  <a:pt x="1562163" y="1348371"/>
                  <a:pt x="1570182" y="1358682"/>
                </a:cubicBezTo>
                <a:cubicBezTo>
                  <a:pt x="1583812" y="1376207"/>
                  <a:pt x="1591428" y="1398401"/>
                  <a:pt x="1607127" y="1414100"/>
                </a:cubicBezTo>
                <a:cubicBezTo>
                  <a:pt x="1747053" y="1554026"/>
                  <a:pt x="1598262" y="1410460"/>
                  <a:pt x="1699491" y="1497227"/>
                </a:cubicBezTo>
                <a:cubicBezTo>
                  <a:pt x="1743519" y="1534965"/>
                  <a:pt x="1707776" y="1518461"/>
                  <a:pt x="1754909" y="1534172"/>
                </a:cubicBezTo>
                <a:cubicBezTo>
                  <a:pt x="1764145" y="1543409"/>
                  <a:pt x="1772583" y="1553520"/>
                  <a:pt x="1782618" y="1561882"/>
                </a:cubicBezTo>
                <a:cubicBezTo>
                  <a:pt x="1791146" y="1568988"/>
                  <a:pt x="1802478" y="1572505"/>
                  <a:pt x="1810327" y="1580354"/>
                </a:cubicBezTo>
                <a:cubicBezTo>
                  <a:pt x="1818177" y="1588203"/>
                  <a:pt x="1820951" y="1600214"/>
                  <a:pt x="1828800" y="1608063"/>
                </a:cubicBezTo>
                <a:cubicBezTo>
                  <a:pt x="1836649" y="1615912"/>
                  <a:pt x="1847628" y="1619875"/>
                  <a:pt x="1856509" y="1626536"/>
                </a:cubicBezTo>
                <a:cubicBezTo>
                  <a:pt x="1872280" y="1638365"/>
                  <a:pt x="1886920" y="1651654"/>
                  <a:pt x="1902691" y="1663482"/>
                </a:cubicBezTo>
                <a:cubicBezTo>
                  <a:pt x="1911571" y="1670142"/>
                  <a:pt x="1921367" y="1675502"/>
                  <a:pt x="1930400" y="1681954"/>
                </a:cubicBezTo>
                <a:cubicBezTo>
                  <a:pt x="1942926" y="1690901"/>
                  <a:pt x="1954819" y="1700715"/>
                  <a:pt x="1967345" y="1709663"/>
                </a:cubicBezTo>
                <a:cubicBezTo>
                  <a:pt x="1976378" y="1716115"/>
                  <a:pt x="1986526" y="1721030"/>
                  <a:pt x="1995054" y="1728136"/>
                </a:cubicBezTo>
                <a:cubicBezTo>
                  <a:pt x="2005089" y="1736498"/>
                  <a:pt x="2011895" y="1748599"/>
                  <a:pt x="2022764" y="1755845"/>
                </a:cubicBezTo>
                <a:cubicBezTo>
                  <a:pt x="2030865" y="1761246"/>
                  <a:pt x="2041765" y="1760728"/>
                  <a:pt x="2050473" y="1765082"/>
                </a:cubicBezTo>
                <a:cubicBezTo>
                  <a:pt x="2060402" y="1770046"/>
                  <a:pt x="2068253" y="1778590"/>
                  <a:pt x="2078182" y="1783554"/>
                </a:cubicBezTo>
                <a:cubicBezTo>
                  <a:pt x="2086890" y="1787908"/>
                  <a:pt x="2096942" y="1788956"/>
                  <a:pt x="2105891" y="1792791"/>
                </a:cubicBezTo>
                <a:cubicBezTo>
                  <a:pt x="2118546" y="1798215"/>
                  <a:pt x="2130181" y="1805839"/>
                  <a:pt x="2142836" y="1811263"/>
                </a:cubicBezTo>
                <a:cubicBezTo>
                  <a:pt x="2151785" y="1815098"/>
                  <a:pt x="2162034" y="1815772"/>
                  <a:pt x="2170545" y="1820500"/>
                </a:cubicBezTo>
                <a:cubicBezTo>
                  <a:pt x="2189953" y="1831282"/>
                  <a:pt x="2204425" y="1852060"/>
                  <a:pt x="2225964" y="1857445"/>
                </a:cubicBezTo>
                <a:cubicBezTo>
                  <a:pt x="2318745" y="1880641"/>
                  <a:pt x="2275769" y="1867890"/>
                  <a:pt x="2355273" y="1894391"/>
                </a:cubicBezTo>
                <a:cubicBezTo>
                  <a:pt x="2405628" y="1911176"/>
                  <a:pt x="2543550" y="1911834"/>
                  <a:pt x="2558473" y="1912863"/>
                </a:cubicBezTo>
                <a:cubicBezTo>
                  <a:pt x="2775822" y="1927853"/>
                  <a:pt x="2582801" y="1914541"/>
                  <a:pt x="2733964" y="1931336"/>
                </a:cubicBezTo>
                <a:cubicBezTo>
                  <a:pt x="2767762" y="1935091"/>
                  <a:pt x="2801697" y="1937493"/>
                  <a:pt x="2835564" y="1940572"/>
                </a:cubicBezTo>
                <a:lnTo>
                  <a:pt x="2890982" y="1959045"/>
                </a:lnTo>
                <a:cubicBezTo>
                  <a:pt x="3025465" y="2003873"/>
                  <a:pt x="3315854" y="1940572"/>
                  <a:pt x="3315854" y="1940572"/>
                </a:cubicBezTo>
                <a:cubicBezTo>
                  <a:pt x="3368830" y="1922915"/>
                  <a:pt x="3317292" y="1938820"/>
                  <a:pt x="3389745" y="1922100"/>
                </a:cubicBezTo>
                <a:cubicBezTo>
                  <a:pt x="3404081" y="1918792"/>
                  <a:pt x="3484984" y="1896874"/>
                  <a:pt x="3509818" y="1894391"/>
                </a:cubicBezTo>
                <a:cubicBezTo>
                  <a:pt x="3555873" y="1889785"/>
                  <a:pt x="3602182" y="1888233"/>
                  <a:pt x="3648364" y="1885154"/>
                </a:cubicBezTo>
                <a:cubicBezTo>
                  <a:pt x="3660679" y="1882075"/>
                  <a:pt x="3672862" y="1878407"/>
                  <a:pt x="3685309" y="1875918"/>
                </a:cubicBezTo>
                <a:cubicBezTo>
                  <a:pt x="3711725" y="1870635"/>
                  <a:pt x="3759656" y="1864878"/>
                  <a:pt x="3786909" y="1857445"/>
                </a:cubicBezTo>
                <a:cubicBezTo>
                  <a:pt x="3805695" y="1852321"/>
                  <a:pt x="3842327" y="1838972"/>
                  <a:pt x="3842327" y="1838972"/>
                </a:cubicBezTo>
                <a:cubicBezTo>
                  <a:pt x="3848485" y="1829736"/>
                  <a:pt x="3852132" y="1818198"/>
                  <a:pt x="3860800" y="1811263"/>
                </a:cubicBezTo>
                <a:cubicBezTo>
                  <a:pt x="3868403" y="1805181"/>
                  <a:pt x="3879801" y="1806381"/>
                  <a:pt x="3888509" y="1802027"/>
                </a:cubicBezTo>
                <a:cubicBezTo>
                  <a:pt x="3960128" y="1766217"/>
                  <a:pt x="3874280" y="1797533"/>
                  <a:pt x="3943927" y="1774318"/>
                </a:cubicBezTo>
                <a:lnTo>
                  <a:pt x="3980873" y="1718900"/>
                </a:lnTo>
                <a:cubicBezTo>
                  <a:pt x="3997134" y="1694508"/>
                  <a:pt x="4003966" y="1635760"/>
                  <a:pt x="4008582" y="1608063"/>
                </a:cubicBezTo>
                <a:cubicBezTo>
                  <a:pt x="4005503" y="1518778"/>
                  <a:pt x="4011979" y="1428649"/>
                  <a:pt x="3999345" y="1340209"/>
                </a:cubicBezTo>
                <a:cubicBezTo>
                  <a:pt x="3996205" y="1318231"/>
                  <a:pt x="3982806" y="1293536"/>
                  <a:pt x="3962400" y="1284791"/>
                </a:cubicBezTo>
                <a:lnTo>
                  <a:pt x="3897745" y="1257082"/>
                </a:lnTo>
                <a:cubicBezTo>
                  <a:pt x="3877315" y="1236652"/>
                  <a:pt x="3868048" y="1223761"/>
                  <a:pt x="3842327" y="1210900"/>
                </a:cubicBezTo>
                <a:cubicBezTo>
                  <a:pt x="3833619" y="1206546"/>
                  <a:pt x="3823326" y="1206017"/>
                  <a:pt x="3814618" y="1201663"/>
                </a:cubicBezTo>
                <a:cubicBezTo>
                  <a:pt x="3804689" y="1196699"/>
                  <a:pt x="3797303" y="1187089"/>
                  <a:pt x="3786909" y="1183191"/>
                </a:cubicBezTo>
                <a:cubicBezTo>
                  <a:pt x="3772210" y="1177679"/>
                  <a:pt x="3755957" y="1177762"/>
                  <a:pt x="3740727" y="1173954"/>
                </a:cubicBezTo>
                <a:cubicBezTo>
                  <a:pt x="3731282" y="1171593"/>
                  <a:pt x="3722463" y="1167079"/>
                  <a:pt x="3713018" y="1164718"/>
                </a:cubicBezTo>
                <a:cubicBezTo>
                  <a:pt x="3697788" y="1160911"/>
                  <a:pt x="3682161" y="1158888"/>
                  <a:pt x="3666836" y="1155482"/>
                </a:cubicBezTo>
                <a:cubicBezTo>
                  <a:pt x="3654444" y="1152728"/>
                  <a:pt x="3642097" y="1149732"/>
                  <a:pt x="3629891" y="1146245"/>
                </a:cubicBezTo>
                <a:cubicBezTo>
                  <a:pt x="3620530" y="1143570"/>
                  <a:pt x="3611627" y="1139370"/>
                  <a:pt x="3602182" y="1137009"/>
                </a:cubicBezTo>
                <a:cubicBezTo>
                  <a:pt x="3576352" y="1130551"/>
                  <a:pt x="3525301" y="1122656"/>
                  <a:pt x="3500582" y="1118536"/>
                </a:cubicBezTo>
                <a:cubicBezTo>
                  <a:pt x="3491346" y="1112378"/>
                  <a:pt x="3483267" y="1103961"/>
                  <a:pt x="3472873" y="1100063"/>
                </a:cubicBezTo>
                <a:cubicBezTo>
                  <a:pt x="3458174" y="1094551"/>
                  <a:pt x="3442016" y="1094232"/>
                  <a:pt x="3426691" y="1090827"/>
                </a:cubicBezTo>
                <a:cubicBezTo>
                  <a:pt x="3414299" y="1088073"/>
                  <a:pt x="3402060" y="1084670"/>
                  <a:pt x="3389745" y="1081591"/>
                </a:cubicBezTo>
                <a:cubicBezTo>
                  <a:pt x="3380509" y="1075433"/>
                  <a:pt x="3372180" y="1067627"/>
                  <a:pt x="3362036" y="1063118"/>
                </a:cubicBezTo>
                <a:cubicBezTo>
                  <a:pt x="3344242" y="1055210"/>
                  <a:pt x="3322820" y="1055446"/>
                  <a:pt x="3306618" y="1044645"/>
                </a:cubicBezTo>
                <a:lnTo>
                  <a:pt x="3278909" y="1026172"/>
                </a:lnTo>
                <a:cubicBezTo>
                  <a:pt x="3281988" y="1007699"/>
                  <a:pt x="3282223" y="988520"/>
                  <a:pt x="3288145" y="970754"/>
                </a:cubicBezTo>
                <a:cubicBezTo>
                  <a:pt x="3299141" y="937767"/>
                  <a:pt x="3336967" y="922813"/>
                  <a:pt x="3362036" y="906100"/>
                </a:cubicBezTo>
                <a:lnTo>
                  <a:pt x="3389745" y="887627"/>
                </a:lnTo>
                <a:cubicBezTo>
                  <a:pt x="3398981" y="881469"/>
                  <a:pt x="3406923" y="872664"/>
                  <a:pt x="3417454" y="869154"/>
                </a:cubicBezTo>
                <a:lnTo>
                  <a:pt x="3445164" y="859918"/>
                </a:lnTo>
                <a:cubicBezTo>
                  <a:pt x="3454400" y="853760"/>
                  <a:pt x="3463128" y="846761"/>
                  <a:pt x="3472873" y="841445"/>
                </a:cubicBezTo>
                <a:cubicBezTo>
                  <a:pt x="3497048" y="828259"/>
                  <a:pt x="3523852" y="819775"/>
                  <a:pt x="3546764" y="804500"/>
                </a:cubicBezTo>
                <a:cubicBezTo>
                  <a:pt x="3556000" y="798342"/>
                  <a:pt x="3564544" y="790991"/>
                  <a:pt x="3574473" y="786027"/>
                </a:cubicBezTo>
                <a:cubicBezTo>
                  <a:pt x="3583181" y="781673"/>
                  <a:pt x="3593474" y="781145"/>
                  <a:pt x="3602182" y="776791"/>
                </a:cubicBezTo>
                <a:cubicBezTo>
                  <a:pt x="3620380" y="767692"/>
                  <a:pt x="3691578" y="721899"/>
                  <a:pt x="3703782" y="712136"/>
                </a:cubicBezTo>
                <a:cubicBezTo>
                  <a:pt x="3745570" y="678705"/>
                  <a:pt x="3732983" y="682439"/>
                  <a:pt x="3759200" y="647482"/>
                </a:cubicBezTo>
                <a:cubicBezTo>
                  <a:pt x="3780515" y="619061"/>
                  <a:pt x="3797915" y="602820"/>
                  <a:pt x="3814618" y="573591"/>
                </a:cubicBezTo>
                <a:cubicBezTo>
                  <a:pt x="3855191" y="502590"/>
                  <a:pt x="3807819" y="570341"/>
                  <a:pt x="3860800" y="499700"/>
                </a:cubicBezTo>
                <a:cubicBezTo>
                  <a:pt x="3863802" y="484690"/>
                  <a:pt x="3879273" y="409910"/>
                  <a:pt x="3879273" y="398100"/>
                </a:cubicBezTo>
                <a:cubicBezTo>
                  <a:pt x="3879273" y="324145"/>
                  <a:pt x="3875499" y="250180"/>
                  <a:pt x="3870036" y="176427"/>
                </a:cubicBezTo>
                <a:cubicBezTo>
                  <a:pt x="3868834" y="160200"/>
                  <a:pt x="3853038" y="131720"/>
                  <a:pt x="3842327" y="121009"/>
                </a:cubicBezTo>
                <a:cubicBezTo>
                  <a:pt x="3829272" y="107954"/>
                  <a:pt x="3792162" y="91308"/>
                  <a:pt x="3777673" y="84063"/>
                </a:cubicBezTo>
                <a:lnTo>
                  <a:pt x="3602182" y="93300"/>
                </a:lnTo>
                <a:cubicBezTo>
                  <a:pt x="3509298" y="99105"/>
                  <a:pt x="3477316" y="103015"/>
                  <a:pt x="3389745" y="111772"/>
                </a:cubicBezTo>
                <a:cubicBezTo>
                  <a:pt x="3365115" y="117930"/>
                  <a:pt x="3339939" y="122216"/>
                  <a:pt x="3315854" y="130245"/>
                </a:cubicBezTo>
                <a:cubicBezTo>
                  <a:pt x="3306618" y="133324"/>
                  <a:pt x="3297692" y="137573"/>
                  <a:pt x="3288145" y="139482"/>
                </a:cubicBezTo>
                <a:cubicBezTo>
                  <a:pt x="3209952" y="155121"/>
                  <a:pt x="3243394" y="141432"/>
                  <a:pt x="3177309" y="157954"/>
                </a:cubicBezTo>
                <a:cubicBezTo>
                  <a:pt x="3151385" y="164435"/>
                  <a:pt x="3128815" y="177197"/>
                  <a:pt x="3103418" y="185663"/>
                </a:cubicBezTo>
                <a:cubicBezTo>
                  <a:pt x="3091375" y="189677"/>
                  <a:pt x="3078516" y="190886"/>
                  <a:pt x="3066473" y="194900"/>
                </a:cubicBezTo>
                <a:cubicBezTo>
                  <a:pt x="3050744" y="200143"/>
                  <a:pt x="3036645" y="210646"/>
                  <a:pt x="3020291" y="213372"/>
                </a:cubicBezTo>
                <a:cubicBezTo>
                  <a:pt x="2962271" y="223042"/>
                  <a:pt x="2903297" y="225687"/>
                  <a:pt x="2844800" y="231845"/>
                </a:cubicBezTo>
                <a:lnTo>
                  <a:pt x="2115127" y="222609"/>
                </a:lnTo>
                <a:cubicBezTo>
                  <a:pt x="2050412" y="221315"/>
                  <a:pt x="1985738" y="217825"/>
                  <a:pt x="1921164" y="213372"/>
                </a:cubicBezTo>
                <a:cubicBezTo>
                  <a:pt x="1896401" y="211664"/>
                  <a:pt x="1871846" y="207646"/>
                  <a:pt x="1847273" y="204136"/>
                </a:cubicBezTo>
                <a:cubicBezTo>
                  <a:pt x="1828733" y="201488"/>
                  <a:pt x="1810549" y="196000"/>
                  <a:pt x="1791854" y="194900"/>
                </a:cubicBezTo>
                <a:cubicBezTo>
                  <a:pt x="1705742" y="189835"/>
                  <a:pt x="1619442" y="188742"/>
                  <a:pt x="1533236" y="185663"/>
                </a:cubicBezTo>
                <a:lnTo>
                  <a:pt x="1339273" y="157954"/>
                </a:lnTo>
                <a:cubicBezTo>
                  <a:pt x="1319997" y="155200"/>
                  <a:pt x="1302993" y="143070"/>
                  <a:pt x="1283854" y="139482"/>
                </a:cubicBezTo>
                <a:cubicBezTo>
                  <a:pt x="1253443" y="133780"/>
                  <a:pt x="1222279" y="133324"/>
                  <a:pt x="1191491" y="130245"/>
                </a:cubicBezTo>
                <a:cubicBezTo>
                  <a:pt x="1179176" y="124087"/>
                  <a:pt x="1167329" y="116886"/>
                  <a:pt x="1154545" y="111772"/>
                </a:cubicBezTo>
                <a:cubicBezTo>
                  <a:pt x="1107145" y="92812"/>
                  <a:pt x="1104940" y="95724"/>
                  <a:pt x="1062182" y="84063"/>
                </a:cubicBezTo>
                <a:cubicBezTo>
                  <a:pt x="1040558" y="78166"/>
                  <a:pt x="1019079" y="71748"/>
                  <a:pt x="997527" y="65591"/>
                </a:cubicBezTo>
                <a:cubicBezTo>
                  <a:pt x="988291" y="59433"/>
                  <a:pt x="980250" y="50912"/>
                  <a:pt x="969818" y="47118"/>
                </a:cubicBezTo>
                <a:cubicBezTo>
                  <a:pt x="926841" y="31490"/>
                  <a:pt x="857512" y="20899"/>
                  <a:pt x="812800" y="19409"/>
                </a:cubicBezTo>
                <a:cubicBezTo>
                  <a:pt x="748181" y="17255"/>
                  <a:pt x="780472" y="20948"/>
                  <a:pt x="646545" y="1940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92300" y="1792288"/>
            <a:ext cx="5284788" cy="1627187"/>
          </a:xfrm>
          <a:custGeom>
            <a:avLst/>
            <a:gdLst>
              <a:gd name="connsiteX0" fmla="*/ 3252756 w 5285556"/>
              <a:gd name="connsiteY0" fmla="*/ 1597890 h 1627978"/>
              <a:gd name="connsiteX1" fmla="*/ 3354356 w 5285556"/>
              <a:gd name="connsiteY1" fmla="*/ 1579418 h 1627978"/>
              <a:gd name="connsiteX2" fmla="*/ 3483665 w 5285556"/>
              <a:gd name="connsiteY2" fmla="*/ 1570181 h 1627978"/>
              <a:gd name="connsiteX3" fmla="*/ 3566792 w 5285556"/>
              <a:gd name="connsiteY3" fmla="*/ 1560945 h 1627978"/>
              <a:gd name="connsiteX4" fmla="*/ 3603737 w 5285556"/>
              <a:gd name="connsiteY4" fmla="*/ 1542472 h 1627978"/>
              <a:gd name="connsiteX5" fmla="*/ 3659156 w 5285556"/>
              <a:gd name="connsiteY5" fmla="*/ 1524000 h 1627978"/>
              <a:gd name="connsiteX6" fmla="*/ 3686865 w 5285556"/>
              <a:gd name="connsiteY6" fmla="*/ 1514763 h 1627978"/>
              <a:gd name="connsiteX7" fmla="*/ 3714574 w 5285556"/>
              <a:gd name="connsiteY7" fmla="*/ 1505527 h 1627978"/>
              <a:gd name="connsiteX8" fmla="*/ 3742283 w 5285556"/>
              <a:gd name="connsiteY8" fmla="*/ 1496290 h 1627978"/>
              <a:gd name="connsiteX9" fmla="*/ 4305701 w 5285556"/>
              <a:gd name="connsiteY9" fmla="*/ 1468581 h 1627978"/>
              <a:gd name="connsiteX10" fmla="*/ 4453483 w 5285556"/>
              <a:gd name="connsiteY10" fmla="*/ 1459345 h 1627978"/>
              <a:gd name="connsiteX11" fmla="*/ 4684392 w 5285556"/>
              <a:gd name="connsiteY11" fmla="*/ 1440872 h 1627978"/>
              <a:gd name="connsiteX12" fmla="*/ 4721337 w 5285556"/>
              <a:gd name="connsiteY12" fmla="*/ 1431636 h 1627978"/>
              <a:gd name="connsiteX13" fmla="*/ 4795228 w 5285556"/>
              <a:gd name="connsiteY13" fmla="*/ 1422400 h 1627978"/>
              <a:gd name="connsiteX14" fmla="*/ 4850646 w 5285556"/>
              <a:gd name="connsiteY14" fmla="*/ 1403927 h 1627978"/>
              <a:gd name="connsiteX15" fmla="*/ 4896828 w 5285556"/>
              <a:gd name="connsiteY15" fmla="*/ 1394690 h 1627978"/>
              <a:gd name="connsiteX16" fmla="*/ 4961483 w 5285556"/>
              <a:gd name="connsiteY16" fmla="*/ 1376218 h 1627978"/>
              <a:gd name="connsiteX17" fmla="*/ 4998428 w 5285556"/>
              <a:gd name="connsiteY17" fmla="*/ 1366981 h 1627978"/>
              <a:gd name="connsiteX18" fmla="*/ 5053846 w 5285556"/>
              <a:gd name="connsiteY18" fmla="*/ 1348509 h 1627978"/>
              <a:gd name="connsiteX19" fmla="*/ 5136974 w 5285556"/>
              <a:gd name="connsiteY19" fmla="*/ 1293090 h 1627978"/>
              <a:gd name="connsiteX20" fmla="*/ 5164683 w 5285556"/>
              <a:gd name="connsiteY20" fmla="*/ 1265381 h 1627978"/>
              <a:gd name="connsiteX21" fmla="*/ 5192392 w 5285556"/>
              <a:gd name="connsiteY21" fmla="*/ 1246909 h 1627978"/>
              <a:gd name="connsiteX22" fmla="*/ 5229337 w 5285556"/>
              <a:gd name="connsiteY22" fmla="*/ 1191490 h 1627978"/>
              <a:gd name="connsiteX23" fmla="*/ 5247810 w 5285556"/>
              <a:gd name="connsiteY23" fmla="*/ 1163781 h 1627978"/>
              <a:gd name="connsiteX24" fmla="*/ 5257046 w 5285556"/>
              <a:gd name="connsiteY24" fmla="*/ 1126836 h 1627978"/>
              <a:gd name="connsiteX25" fmla="*/ 5275519 w 5285556"/>
              <a:gd name="connsiteY25" fmla="*/ 1099127 h 1627978"/>
              <a:gd name="connsiteX26" fmla="*/ 5284756 w 5285556"/>
              <a:gd name="connsiteY26" fmla="*/ 1052945 h 1627978"/>
              <a:gd name="connsiteX27" fmla="*/ 5275519 w 5285556"/>
              <a:gd name="connsiteY27" fmla="*/ 877454 h 1627978"/>
              <a:gd name="connsiteX28" fmla="*/ 5247810 w 5285556"/>
              <a:gd name="connsiteY28" fmla="*/ 840509 h 1627978"/>
              <a:gd name="connsiteX29" fmla="*/ 5238574 w 5285556"/>
              <a:gd name="connsiteY29" fmla="*/ 794327 h 1627978"/>
              <a:gd name="connsiteX30" fmla="*/ 5201628 w 5285556"/>
              <a:gd name="connsiteY30" fmla="*/ 748145 h 1627978"/>
              <a:gd name="connsiteX31" fmla="*/ 5136974 w 5285556"/>
              <a:gd name="connsiteY31" fmla="*/ 674254 h 1627978"/>
              <a:gd name="connsiteX32" fmla="*/ 5053846 w 5285556"/>
              <a:gd name="connsiteY32" fmla="*/ 591127 h 1627978"/>
              <a:gd name="connsiteX33" fmla="*/ 5007665 w 5285556"/>
              <a:gd name="connsiteY33" fmla="*/ 563418 h 1627978"/>
              <a:gd name="connsiteX34" fmla="*/ 4943010 w 5285556"/>
              <a:gd name="connsiteY34" fmla="*/ 535709 h 1627978"/>
              <a:gd name="connsiteX35" fmla="*/ 4906065 w 5285556"/>
              <a:gd name="connsiteY35" fmla="*/ 508000 h 1627978"/>
              <a:gd name="connsiteX36" fmla="*/ 4878356 w 5285556"/>
              <a:gd name="connsiteY36" fmla="*/ 489527 h 1627978"/>
              <a:gd name="connsiteX37" fmla="*/ 4804465 w 5285556"/>
              <a:gd name="connsiteY37" fmla="*/ 434109 h 1627978"/>
              <a:gd name="connsiteX38" fmla="*/ 4758283 w 5285556"/>
              <a:gd name="connsiteY38" fmla="*/ 406400 h 1627978"/>
              <a:gd name="connsiteX39" fmla="*/ 4702865 w 5285556"/>
              <a:gd name="connsiteY39" fmla="*/ 369454 h 1627978"/>
              <a:gd name="connsiteX40" fmla="*/ 4675156 w 5285556"/>
              <a:gd name="connsiteY40" fmla="*/ 341745 h 1627978"/>
              <a:gd name="connsiteX41" fmla="*/ 4610501 w 5285556"/>
              <a:gd name="connsiteY41" fmla="*/ 304800 h 1627978"/>
              <a:gd name="connsiteX42" fmla="*/ 4555083 w 5285556"/>
              <a:gd name="connsiteY42" fmla="*/ 267854 h 1627978"/>
              <a:gd name="connsiteX43" fmla="*/ 4527374 w 5285556"/>
              <a:gd name="connsiteY43" fmla="*/ 240145 h 1627978"/>
              <a:gd name="connsiteX44" fmla="*/ 4481192 w 5285556"/>
              <a:gd name="connsiteY44" fmla="*/ 221672 h 1627978"/>
              <a:gd name="connsiteX45" fmla="*/ 4444246 w 5285556"/>
              <a:gd name="connsiteY45" fmla="*/ 203200 h 1627978"/>
              <a:gd name="connsiteX46" fmla="*/ 4398065 w 5285556"/>
              <a:gd name="connsiteY46" fmla="*/ 184727 h 1627978"/>
              <a:gd name="connsiteX47" fmla="*/ 4370356 w 5285556"/>
              <a:gd name="connsiteY47" fmla="*/ 175490 h 1627978"/>
              <a:gd name="connsiteX48" fmla="*/ 4204101 w 5285556"/>
              <a:gd name="connsiteY48" fmla="*/ 110836 h 1627978"/>
              <a:gd name="connsiteX49" fmla="*/ 4139446 w 5285556"/>
              <a:gd name="connsiteY49" fmla="*/ 101600 h 1627978"/>
              <a:gd name="connsiteX50" fmla="*/ 4047083 w 5285556"/>
              <a:gd name="connsiteY50" fmla="*/ 83127 h 1627978"/>
              <a:gd name="connsiteX51" fmla="*/ 4010137 w 5285556"/>
              <a:gd name="connsiteY51" fmla="*/ 73890 h 1627978"/>
              <a:gd name="connsiteX52" fmla="*/ 3973192 w 5285556"/>
              <a:gd name="connsiteY52" fmla="*/ 55418 h 1627978"/>
              <a:gd name="connsiteX53" fmla="*/ 3880828 w 5285556"/>
              <a:gd name="connsiteY53" fmla="*/ 46181 h 1627978"/>
              <a:gd name="connsiteX54" fmla="*/ 3769992 w 5285556"/>
              <a:gd name="connsiteY54" fmla="*/ 27709 h 1627978"/>
              <a:gd name="connsiteX55" fmla="*/ 2384537 w 5285556"/>
              <a:gd name="connsiteY55" fmla="*/ 18472 h 1627978"/>
              <a:gd name="connsiteX56" fmla="*/ 2015083 w 5285556"/>
              <a:gd name="connsiteY56" fmla="*/ 0 h 1627978"/>
              <a:gd name="connsiteX57" fmla="*/ 1257701 w 5285556"/>
              <a:gd name="connsiteY57" fmla="*/ 9236 h 1627978"/>
              <a:gd name="connsiteX58" fmla="*/ 1193046 w 5285556"/>
              <a:gd name="connsiteY58" fmla="*/ 18472 h 1627978"/>
              <a:gd name="connsiteX59" fmla="*/ 1146865 w 5285556"/>
              <a:gd name="connsiteY59" fmla="*/ 27709 h 1627978"/>
              <a:gd name="connsiteX60" fmla="*/ 915956 w 5285556"/>
              <a:gd name="connsiteY60" fmla="*/ 46181 h 1627978"/>
              <a:gd name="connsiteX61" fmla="*/ 842065 w 5285556"/>
              <a:gd name="connsiteY61" fmla="*/ 55418 h 1627978"/>
              <a:gd name="connsiteX62" fmla="*/ 786646 w 5285556"/>
              <a:gd name="connsiteY62" fmla="*/ 73890 h 1627978"/>
              <a:gd name="connsiteX63" fmla="*/ 758937 w 5285556"/>
              <a:gd name="connsiteY63" fmla="*/ 92363 h 1627978"/>
              <a:gd name="connsiteX64" fmla="*/ 481846 w 5285556"/>
              <a:gd name="connsiteY64" fmla="*/ 138545 h 1627978"/>
              <a:gd name="connsiteX65" fmla="*/ 389483 w 5285556"/>
              <a:gd name="connsiteY65" fmla="*/ 203200 h 1627978"/>
              <a:gd name="connsiteX66" fmla="*/ 260174 w 5285556"/>
              <a:gd name="connsiteY66" fmla="*/ 277090 h 1627978"/>
              <a:gd name="connsiteX67" fmla="*/ 232465 w 5285556"/>
              <a:gd name="connsiteY67" fmla="*/ 304800 h 1627978"/>
              <a:gd name="connsiteX68" fmla="*/ 195519 w 5285556"/>
              <a:gd name="connsiteY68" fmla="*/ 360218 h 1627978"/>
              <a:gd name="connsiteX69" fmla="*/ 121628 w 5285556"/>
              <a:gd name="connsiteY69" fmla="*/ 452581 h 1627978"/>
              <a:gd name="connsiteX70" fmla="*/ 112392 w 5285556"/>
              <a:gd name="connsiteY70" fmla="*/ 498763 h 1627978"/>
              <a:gd name="connsiteX71" fmla="*/ 93919 w 5285556"/>
              <a:gd name="connsiteY71" fmla="*/ 591127 h 1627978"/>
              <a:gd name="connsiteX72" fmla="*/ 38501 w 5285556"/>
              <a:gd name="connsiteY72" fmla="*/ 665018 h 1627978"/>
              <a:gd name="connsiteX73" fmla="*/ 20028 w 5285556"/>
              <a:gd name="connsiteY73" fmla="*/ 692727 h 1627978"/>
              <a:gd name="connsiteX74" fmla="*/ 20028 w 5285556"/>
              <a:gd name="connsiteY74" fmla="*/ 969818 h 1627978"/>
              <a:gd name="connsiteX75" fmla="*/ 29265 w 5285556"/>
              <a:gd name="connsiteY75" fmla="*/ 997527 h 1627978"/>
              <a:gd name="connsiteX76" fmla="*/ 38501 w 5285556"/>
              <a:gd name="connsiteY76" fmla="*/ 1034472 h 1627978"/>
              <a:gd name="connsiteX77" fmla="*/ 56974 w 5285556"/>
              <a:gd name="connsiteY77" fmla="*/ 1080654 h 1627978"/>
              <a:gd name="connsiteX78" fmla="*/ 66210 w 5285556"/>
              <a:gd name="connsiteY78" fmla="*/ 1117600 h 1627978"/>
              <a:gd name="connsiteX79" fmla="*/ 84683 w 5285556"/>
              <a:gd name="connsiteY79" fmla="*/ 1173018 h 1627978"/>
              <a:gd name="connsiteX80" fmla="*/ 112392 w 5285556"/>
              <a:gd name="connsiteY80" fmla="*/ 1200727 h 1627978"/>
              <a:gd name="connsiteX81" fmla="*/ 121628 w 5285556"/>
              <a:gd name="connsiteY81" fmla="*/ 1228436 h 1627978"/>
              <a:gd name="connsiteX82" fmla="*/ 195519 w 5285556"/>
              <a:gd name="connsiteY82" fmla="*/ 1274618 h 1627978"/>
              <a:gd name="connsiteX83" fmla="*/ 223228 w 5285556"/>
              <a:gd name="connsiteY83" fmla="*/ 1293090 h 1627978"/>
              <a:gd name="connsiteX84" fmla="*/ 250937 w 5285556"/>
              <a:gd name="connsiteY84" fmla="*/ 1302327 h 1627978"/>
              <a:gd name="connsiteX85" fmla="*/ 380246 w 5285556"/>
              <a:gd name="connsiteY85" fmla="*/ 1320800 h 1627978"/>
              <a:gd name="connsiteX86" fmla="*/ 620392 w 5285556"/>
              <a:gd name="connsiteY86" fmla="*/ 1330036 h 1627978"/>
              <a:gd name="connsiteX87" fmla="*/ 897483 w 5285556"/>
              <a:gd name="connsiteY87" fmla="*/ 1339272 h 1627978"/>
              <a:gd name="connsiteX88" fmla="*/ 1867301 w 5285556"/>
              <a:gd name="connsiteY88" fmla="*/ 1357745 h 1627978"/>
              <a:gd name="connsiteX89" fmla="*/ 1950428 w 5285556"/>
              <a:gd name="connsiteY89" fmla="*/ 1385454 h 1627978"/>
              <a:gd name="connsiteX90" fmla="*/ 2015083 w 5285556"/>
              <a:gd name="connsiteY90" fmla="*/ 1394690 h 1627978"/>
              <a:gd name="connsiteX91" fmla="*/ 2070501 w 5285556"/>
              <a:gd name="connsiteY91" fmla="*/ 1422400 h 1627978"/>
              <a:gd name="connsiteX92" fmla="*/ 2153628 w 5285556"/>
              <a:gd name="connsiteY92" fmla="*/ 1487054 h 1627978"/>
              <a:gd name="connsiteX93" fmla="*/ 2255228 w 5285556"/>
              <a:gd name="connsiteY93" fmla="*/ 1524000 h 1627978"/>
              <a:gd name="connsiteX94" fmla="*/ 2292174 w 5285556"/>
              <a:gd name="connsiteY94" fmla="*/ 1533236 h 1627978"/>
              <a:gd name="connsiteX95" fmla="*/ 2319883 w 5285556"/>
              <a:gd name="connsiteY95" fmla="*/ 1542472 h 1627978"/>
              <a:gd name="connsiteX96" fmla="*/ 2384537 w 5285556"/>
              <a:gd name="connsiteY96" fmla="*/ 1551709 h 1627978"/>
              <a:gd name="connsiteX97" fmla="*/ 2439956 w 5285556"/>
              <a:gd name="connsiteY97" fmla="*/ 1570181 h 1627978"/>
              <a:gd name="connsiteX98" fmla="*/ 2467665 w 5285556"/>
              <a:gd name="connsiteY98" fmla="*/ 1579418 h 1627978"/>
              <a:gd name="connsiteX99" fmla="*/ 2744756 w 5285556"/>
              <a:gd name="connsiteY99" fmla="*/ 1597890 h 1627978"/>
              <a:gd name="connsiteX100" fmla="*/ 2772465 w 5285556"/>
              <a:gd name="connsiteY100" fmla="*/ 1607127 h 1627978"/>
              <a:gd name="connsiteX101" fmla="*/ 3271228 w 5285556"/>
              <a:gd name="connsiteY101" fmla="*/ 1607127 h 1627978"/>
              <a:gd name="connsiteX102" fmla="*/ 3308174 w 5285556"/>
              <a:gd name="connsiteY102" fmla="*/ 1597890 h 1627978"/>
              <a:gd name="connsiteX103" fmla="*/ 3335883 w 5285556"/>
              <a:gd name="connsiteY103" fmla="*/ 1588654 h 16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85556" h="1627978">
                <a:moveTo>
                  <a:pt x="3252756" y="1597890"/>
                </a:moveTo>
                <a:cubicBezTo>
                  <a:pt x="3286623" y="1591733"/>
                  <a:pt x="3320179" y="1583519"/>
                  <a:pt x="3354356" y="1579418"/>
                </a:cubicBezTo>
                <a:cubicBezTo>
                  <a:pt x="3397261" y="1574269"/>
                  <a:pt x="3440615" y="1573925"/>
                  <a:pt x="3483665" y="1570181"/>
                </a:cubicBezTo>
                <a:cubicBezTo>
                  <a:pt x="3511440" y="1567766"/>
                  <a:pt x="3539083" y="1564024"/>
                  <a:pt x="3566792" y="1560945"/>
                </a:cubicBezTo>
                <a:cubicBezTo>
                  <a:pt x="3579107" y="1554787"/>
                  <a:pt x="3590953" y="1547585"/>
                  <a:pt x="3603737" y="1542472"/>
                </a:cubicBezTo>
                <a:cubicBezTo>
                  <a:pt x="3621816" y="1535240"/>
                  <a:pt x="3640683" y="1530158"/>
                  <a:pt x="3659156" y="1524000"/>
                </a:cubicBezTo>
                <a:lnTo>
                  <a:pt x="3686865" y="1514763"/>
                </a:lnTo>
                <a:lnTo>
                  <a:pt x="3714574" y="1505527"/>
                </a:lnTo>
                <a:cubicBezTo>
                  <a:pt x="3723810" y="1502448"/>
                  <a:pt x="3732607" y="1497365"/>
                  <a:pt x="3742283" y="1496290"/>
                </a:cubicBezTo>
                <a:cubicBezTo>
                  <a:pt x="3984646" y="1469362"/>
                  <a:pt x="3797551" y="1488126"/>
                  <a:pt x="4305701" y="1468581"/>
                </a:cubicBezTo>
                <a:cubicBezTo>
                  <a:pt x="4355021" y="1466684"/>
                  <a:pt x="4404258" y="1462947"/>
                  <a:pt x="4453483" y="1459345"/>
                </a:cubicBezTo>
                <a:lnTo>
                  <a:pt x="4684392" y="1440872"/>
                </a:lnTo>
                <a:cubicBezTo>
                  <a:pt x="4696707" y="1437793"/>
                  <a:pt x="4708816" y="1433723"/>
                  <a:pt x="4721337" y="1431636"/>
                </a:cubicBezTo>
                <a:cubicBezTo>
                  <a:pt x="4745821" y="1427555"/>
                  <a:pt x="4770957" y="1427601"/>
                  <a:pt x="4795228" y="1422400"/>
                </a:cubicBezTo>
                <a:cubicBezTo>
                  <a:pt x="4814268" y="1418320"/>
                  <a:pt x="4832173" y="1410085"/>
                  <a:pt x="4850646" y="1403927"/>
                </a:cubicBezTo>
                <a:cubicBezTo>
                  <a:pt x="4865539" y="1398962"/>
                  <a:pt x="4881598" y="1398498"/>
                  <a:pt x="4896828" y="1394690"/>
                </a:cubicBezTo>
                <a:cubicBezTo>
                  <a:pt x="4918573" y="1389254"/>
                  <a:pt x="4939859" y="1382115"/>
                  <a:pt x="4961483" y="1376218"/>
                </a:cubicBezTo>
                <a:cubicBezTo>
                  <a:pt x="4973730" y="1372878"/>
                  <a:pt x="4986269" y="1370629"/>
                  <a:pt x="4998428" y="1366981"/>
                </a:cubicBezTo>
                <a:cubicBezTo>
                  <a:pt x="5017079" y="1361386"/>
                  <a:pt x="5053846" y="1348509"/>
                  <a:pt x="5053846" y="1348509"/>
                </a:cubicBezTo>
                <a:lnTo>
                  <a:pt x="5136974" y="1293090"/>
                </a:lnTo>
                <a:cubicBezTo>
                  <a:pt x="5147842" y="1285844"/>
                  <a:pt x="5154648" y="1273743"/>
                  <a:pt x="5164683" y="1265381"/>
                </a:cubicBezTo>
                <a:cubicBezTo>
                  <a:pt x="5173211" y="1258275"/>
                  <a:pt x="5183156" y="1253066"/>
                  <a:pt x="5192392" y="1246909"/>
                </a:cubicBezTo>
                <a:lnTo>
                  <a:pt x="5229337" y="1191490"/>
                </a:lnTo>
                <a:lnTo>
                  <a:pt x="5247810" y="1163781"/>
                </a:lnTo>
                <a:cubicBezTo>
                  <a:pt x="5250889" y="1151466"/>
                  <a:pt x="5252046" y="1138504"/>
                  <a:pt x="5257046" y="1126836"/>
                </a:cubicBezTo>
                <a:cubicBezTo>
                  <a:pt x="5261419" y="1116633"/>
                  <a:pt x="5271621" y="1109521"/>
                  <a:pt x="5275519" y="1099127"/>
                </a:cubicBezTo>
                <a:cubicBezTo>
                  <a:pt x="5281031" y="1084428"/>
                  <a:pt x="5281677" y="1068339"/>
                  <a:pt x="5284756" y="1052945"/>
                </a:cubicBezTo>
                <a:cubicBezTo>
                  <a:pt x="5281677" y="994448"/>
                  <a:pt x="5285556" y="935166"/>
                  <a:pt x="5275519" y="877454"/>
                </a:cubicBezTo>
                <a:cubicBezTo>
                  <a:pt x="5272881" y="862288"/>
                  <a:pt x="5254062" y="854576"/>
                  <a:pt x="5247810" y="840509"/>
                </a:cubicBezTo>
                <a:cubicBezTo>
                  <a:pt x="5241434" y="826163"/>
                  <a:pt x="5245595" y="808368"/>
                  <a:pt x="5238574" y="794327"/>
                </a:cubicBezTo>
                <a:cubicBezTo>
                  <a:pt x="5229758" y="776694"/>
                  <a:pt x="5212933" y="764295"/>
                  <a:pt x="5201628" y="748145"/>
                </a:cubicBezTo>
                <a:cubicBezTo>
                  <a:pt x="5128731" y="644007"/>
                  <a:pt x="5220238" y="751112"/>
                  <a:pt x="5136974" y="674254"/>
                </a:cubicBezTo>
                <a:cubicBezTo>
                  <a:pt x="5108179" y="647675"/>
                  <a:pt x="5087448" y="611289"/>
                  <a:pt x="5053846" y="591127"/>
                </a:cubicBezTo>
                <a:cubicBezTo>
                  <a:pt x="5038452" y="581891"/>
                  <a:pt x="5023722" y="571447"/>
                  <a:pt x="5007665" y="563418"/>
                </a:cubicBezTo>
                <a:cubicBezTo>
                  <a:pt x="4944818" y="531993"/>
                  <a:pt x="5019885" y="583755"/>
                  <a:pt x="4943010" y="535709"/>
                </a:cubicBezTo>
                <a:cubicBezTo>
                  <a:pt x="4929956" y="527550"/>
                  <a:pt x="4918591" y="516948"/>
                  <a:pt x="4906065" y="508000"/>
                </a:cubicBezTo>
                <a:cubicBezTo>
                  <a:pt x="4897032" y="501548"/>
                  <a:pt x="4887334" y="496056"/>
                  <a:pt x="4878356" y="489527"/>
                </a:cubicBezTo>
                <a:cubicBezTo>
                  <a:pt x="4853457" y="471418"/>
                  <a:pt x="4830865" y="449949"/>
                  <a:pt x="4804465" y="434109"/>
                </a:cubicBezTo>
                <a:cubicBezTo>
                  <a:pt x="4789071" y="424873"/>
                  <a:pt x="4773429" y="416038"/>
                  <a:pt x="4758283" y="406400"/>
                </a:cubicBezTo>
                <a:cubicBezTo>
                  <a:pt x="4739552" y="394480"/>
                  <a:pt x="4718564" y="385153"/>
                  <a:pt x="4702865" y="369454"/>
                </a:cubicBezTo>
                <a:cubicBezTo>
                  <a:pt x="4693629" y="360218"/>
                  <a:pt x="4685785" y="349337"/>
                  <a:pt x="4675156" y="341745"/>
                </a:cubicBezTo>
                <a:cubicBezTo>
                  <a:pt x="4611934" y="296586"/>
                  <a:pt x="4662846" y="348421"/>
                  <a:pt x="4610501" y="304800"/>
                </a:cubicBezTo>
                <a:cubicBezTo>
                  <a:pt x="4564375" y="266361"/>
                  <a:pt x="4603780" y="284086"/>
                  <a:pt x="4555083" y="267854"/>
                </a:cubicBezTo>
                <a:cubicBezTo>
                  <a:pt x="4545847" y="258618"/>
                  <a:pt x="4538451" y="247068"/>
                  <a:pt x="4527374" y="240145"/>
                </a:cubicBezTo>
                <a:cubicBezTo>
                  <a:pt x="4513314" y="231358"/>
                  <a:pt x="4496343" y="228406"/>
                  <a:pt x="4481192" y="221672"/>
                </a:cubicBezTo>
                <a:cubicBezTo>
                  <a:pt x="4468610" y="216080"/>
                  <a:pt x="4456828" y="208792"/>
                  <a:pt x="4444246" y="203200"/>
                </a:cubicBezTo>
                <a:cubicBezTo>
                  <a:pt x="4429095" y="196466"/>
                  <a:pt x="4413589" y="190549"/>
                  <a:pt x="4398065" y="184727"/>
                </a:cubicBezTo>
                <a:cubicBezTo>
                  <a:pt x="4388949" y="181308"/>
                  <a:pt x="4379305" y="179325"/>
                  <a:pt x="4370356" y="175490"/>
                </a:cubicBezTo>
                <a:cubicBezTo>
                  <a:pt x="4274943" y="134599"/>
                  <a:pt x="4404644" y="168134"/>
                  <a:pt x="4204101" y="110836"/>
                </a:cubicBezTo>
                <a:cubicBezTo>
                  <a:pt x="4183168" y="104855"/>
                  <a:pt x="4160885" y="105383"/>
                  <a:pt x="4139446" y="101600"/>
                </a:cubicBezTo>
                <a:cubicBezTo>
                  <a:pt x="4108526" y="96144"/>
                  <a:pt x="4077783" y="89706"/>
                  <a:pt x="4047083" y="83127"/>
                </a:cubicBezTo>
                <a:cubicBezTo>
                  <a:pt x="4034670" y="80467"/>
                  <a:pt x="4022023" y="78347"/>
                  <a:pt x="4010137" y="73890"/>
                </a:cubicBezTo>
                <a:cubicBezTo>
                  <a:pt x="3997245" y="69056"/>
                  <a:pt x="3986655" y="58303"/>
                  <a:pt x="3973192" y="55418"/>
                </a:cubicBezTo>
                <a:cubicBezTo>
                  <a:pt x="3942937" y="48935"/>
                  <a:pt x="3911616" y="49260"/>
                  <a:pt x="3880828" y="46181"/>
                </a:cubicBezTo>
                <a:cubicBezTo>
                  <a:pt x="3836626" y="31447"/>
                  <a:pt x="3834287" y="28518"/>
                  <a:pt x="3769992" y="27709"/>
                </a:cubicBezTo>
                <a:lnTo>
                  <a:pt x="2384537" y="18472"/>
                </a:lnTo>
                <a:cubicBezTo>
                  <a:pt x="2301549" y="13591"/>
                  <a:pt x="2084165" y="0"/>
                  <a:pt x="2015083" y="0"/>
                </a:cubicBezTo>
                <a:cubicBezTo>
                  <a:pt x="1762604" y="0"/>
                  <a:pt x="1510162" y="6157"/>
                  <a:pt x="1257701" y="9236"/>
                </a:cubicBezTo>
                <a:cubicBezTo>
                  <a:pt x="1236149" y="12315"/>
                  <a:pt x="1214520" y="14893"/>
                  <a:pt x="1193046" y="18472"/>
                </a:cubicBezTo>
                <a:cubicBezTo>
                  <a:pt x="1177561" y="21053"/>
                  <a:pt x="1162486" y="26147"/>
                  <a:pt x="1146865" y="27709"/>
                </a:cubicBezTo>
                <a:cubicBezTo>
                  <a:pt x="1070033" y="35392"/>
                  <a:pt x="992575" y="36603"/>
                  <a:pt x="915956" y="46181"/>
                </a:cubicBezTo>
                <a:lnTo>
                  <a:pt x="842065" y="55418"/>
                </a:lnTo>
                <a:cubicBezTo>
                  <a:pt x="823592" y="61575"/>
                  <a:pt x="804440" y="65982"/>
                  <a:pt x="786646" y="73890"/>
                </a:cubicBezTo>
                <a:cubicBezTo>
                  <a:pt x="776502" y="78398"/>
                  <a:pt x="769678" y="89561"/>
                  <a:pt x="758937" y="92363"/>
                </a:cubicBezTo>
                <a:cubicBezTo>
                  <a:pt x="625243" y="127240"/>
                  <a:pt x="596597" y="127070"/>
                  <a:pt x="481846" y="138545"/>
                </a:cubicBezTo>
                <a:cubicBezTo>
                  <a:pt x="407197" y="175870"/>
                  <a:pt x="483764" y="134060"/>
                  <a:pt x="389483" y="203200"/>
                </a:cubicBezTo>
                <a:cubicBezTo>
                  <a:pt x="311945" y="260062"/>
                  <a:pt x="327626" y="250110"/>
                  <a:pt x="260174" y="277090"/>
                </a:cubicBezTo>
                <a:cubicBezTo>
                  <a:pt x="250938" y="286327"/>
                  <a:pt x="240485" y="294489"/>
                  <a:pt x="232465" y="304800"/>
                </a:cubicBezTo>
                <a:cubicBezTo>
                  <a:pt x="218835" y="322325"/>
                  <a:pt x="211218" y="344519"/>
                  <a:pt x="195519" y="360218"/>
                </a:cubicBezTo>
                <a:cubicBezTo>
                  <a:pt x="149083" y="406654"/>
                  <a:pt x="175402" y="377298"/>
                  <a:pt x="121628" y="452581"/>
                </a:cubicBezTo>
                <a:cubicBezTo>
                  <a:pt x="118549" y="467975"/>
                  <a:pt x="114973" y="483278"/>
                  <a:pt x="112392" y="498763"/>
                </a:cubicBezTo>
                <a:cubicBezTo>
                  <a:pt x="108136" y="524298"/>
                  <a:pt x="107198" y="564570"/>
                  <a:pt x="93919" y="591127"/>
                </a:cubicBezTo>
                <a:cubicBezTo>
                  <a:pt x="83479" y="612006"/>
                  <a:pt x="48694" y="651427"/>
                  <a:pt x="38501" y="665018"/>
                </a:cubicBezTo>
                <a:cubicBezTo>
                  <a:pt x="31841" y="673899"/>
                  <a:pt x="26186" y="683491"/>
                  <a:pt x="20028" y="692727"/>
                </a:cubicBezTo>
                <a:cubicBezTo>
                  <a:pt x="0" y="812899"/>
                  <a:pt x="4619" y="761797"/>
                  <a:pt x="20028" y="969818"/>
                </a:cubicBezTo>
                <a:cubicBezTo>
                  <a:pt x="20747" y="979527"/>
                  <a:pt x="26590" y="988166"/>
                  <a:pt x="29265" y="997527"/>
                </a:cubicBezTo>
                <a:cubicBezTo>
                  <a:pt x="32752" y="1009733"/>
                  <a:pt x="34487" y="1022429"/>
                  <a:pt x="38501" y="1034472"/>
                </a:cubicBezTo>
                <a:cubicBezTo>
                  <a:pt x="43744" y="1050201"/>
                  <a:pt x="51731" y="1064925"/>
                  <a:pt x="56974" y="1080654"/>
                </a:cubicBezTo>
                <a:cubicBezTo>
                  <a:pt x="60988" y="1092697"/>
                  <a:pt x="62562" y="1105441"/>
                  <a:pt x="66210" y="1117600"/>
                </a:cubicBezTo>
                <a:cubicBezTo>
                  <a:pt x="71805" y="1136251"/>
                  <a:pt x="78525" y="1154545"/>
                  <a:pt x="84683" y="1173018"/>
                </a:cubicBezTo>
                <a:cubicBezTo>
                  <a:pt x="88814" y="1185410"/>
                  <a:pt x="103156" y="1191491"/>
                  <a:pt x="112392" y="1200727"/>
                </a:cubicBezTo>
                <a:cubicBezTo>
                  <a:pt x="115471" y="1209963"/>
                  <a:pt x="115395" y="1220957"/>
                  <a:pt x="121628" y="1228436"/>
                </a:cubicBezTo>
                <a:cubicBezTo>
                  <a:pt x="141694" y="1252516"/>
                  <a:pt x="169754" y="1259895"/>
                  <a:pt x="195519" y="1274618"/>
                </a:cubicBezTo>
                <a:cubicBezTo>
                  <a:pt x="205157" y="1280125"/>
                  <a:pt x="213299" y="1288126"/>
                  <a:pt x="223228" y="1293090"/>
                </a:cubicBezTo>
                <a:cubicBezTo>
                  <a:pt x="231936" y="1297444"/>
                  <a:pt x="241576" y="1299652"/>
                  <a:pt x="250937" y="1302327"/>
                </a:cubicBezTo>
                <a:cubicBezTo>
                  <a:pt x="299186" y="1316112"/>
                  <a:pt x="320867" y="1317501"/>
                  <a:pt x="380246" y="1320800"/>
                </a:cubicBezTo>
                <a:cubicBezTo>
                  <a:pt x="460231" y="1325244"/>
                  <a:pt x="540343" y="1326957"/>
                  <a:pt x="620392" y="1330036"/>
                </a:cubicBezTo>
                <a:cubicBezTo>
                  <a:pt x="872373" y="1366034"/>
                  <a:pt x="622574" y="1339272"/>
                  <a:pt x="897483" y="1339272"/>
                </a:cubicBezTo>
                <a:cubicBezTo>
                  <a:pt x="1113496" y="1339272"/>
                  <a:pt x="1618505" y="1351959"/>
                  <a:pt x="1867301" y="1357745"/>
                </a:cubicBezTo>
                <a:lnTo>
                  <a:pt x="1950428" y="1385454"/>
                </a:lnTo>
                <a:cubicBezTo>
                  <a:pt x="1971081" y="1392338"/>
                  <a:pt x="1993531" y="1391611"/>
                  <a:pt x="2015083" y="1394690"/>
                </a:cubicBezTo>
                <a:cubicBezTo>
                  <a:pt x="2040760" y="1403250"/>
                  <a:pt x="2049015" y="1403301"/>
                  <a:pt x="2070501" y="1422400"/>
                </a:cubicBezTo>
                <a:cubicBezTo>
                  <a:pt x="2145263" y="1488855"/>
                  <a:pt x="2096492" y="1468009"/>
                  <a:pt x="2153628" y="1487054"/>
                </a:cubicBezTo>
                <a:cubicBezTo>
                  <a:pt x="2202461" y="1519610"/>
                  <a:pt x="2170569" y="1502835"/>
                  <a:pt x="2255228" y="1524000"/>
                </a:cubicBezTo>
                <a:lnTo>
                  <a:pt x="2292174" y="1533236"/>
                </a:lnTo>
                <a:cubicBezTo>
                  <a:pt x="2301619" y="1535597"/>
                  <a:pt x="2310336" y="1540563"/>
                  <a:pt x="2319883" y="1542472"/>
                </a:cubicBezTo>
                <a:cubicBezTo>
                  <a:pt x="2341230" y="1546742"/>
                  <a:pt x="2362986" y="1548630"/>
                  <a:pt x="2384537" y="1551709"/>
                </a:cubicBezTo>
                <a:lnTo>
                  <a:pt x="2439956" y="1570181"/>
                </a:lnTo>
                <a:cubicBezTo>
                  <a:pt x="2449192" y="1573260"/>
                  <a:pt x="2458004" y="1578210"/>
                  <a:pt x="2467665" y="1579418"/>
                </a:cubicBezTo>
                <a:cubicBezTo>
                  <a:pt x="2608836" y="1597064"/>
                  <a:pt x="2516760" y="1587527"/>
                  <a:pt x="2744756" y="1597890"/>
                </a:cubicBezTo>
                <a:cubicBezTo>
                  <a:pt x="2753992" y="1600969"/>
                  <a:pt x="2762804" y="1605919"/>
                  <a:pt x="2772465" y="1607127"/>
                </a:cubicBezTo>
                <a:cubicBezTo>
                  <a:pt x="2939268" y="1627978"/>
                  <a:pt x="3101422" y="1611268"/>
                  <a:pt x="3271228" y="1607127"/>
                </a:cubicBezTo>
                <a:cubicBezTo>
                  <a:pt x="3283543" y="1604048"/>
                  <a:pt x="3295968" y="1601377"/>
                  <a:pt x="3308174" y="1597890"/>
                </a:cubicBezTo>
                <a:cubicBezTo>
                  <a:pt x="3317535" y="1595215"/>
                  <a:pt x="3335883" y="1588654"/>
                  <a:pt x="3335883" y="1588654"/>
                </a:cubicBezTo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8307" name="Content Placeholder 5" descr="first products 800K.pn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8600" y="1112838"/>
            <a:ext cx="8686800" cy="4983162"/>
          </a:xfrm>
        </p:spPr>
      </p:pic>
      <p:sp>
        <p:nvSpPr>
          <p:cNvPr id="983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951413" y="3582988"/>
            <a:ext cx="4011612" cy="2003425"/>
          </a:xfrm>
          <a:custGeom>
            <a:avLst/>
            <a:gdLst>
              <a:gd name="connsiteX0" fmla="*/ 646545 w 4011979"/>
              <a:gd name="connsiteY0" fmla="*/ 19409 h 2003873"/>
              <a:gd name="connsiteX1" fmla="*/ 9236 w 4011979"/>
              <a:gd name="connsiteY1" fmla="*/ 10172 h 2003873"/>
              <a:gd name="connsiteX2" fmla="*/ 0 w 4011979"/>
              <a:gd name="connsiteY2" fmla="*/ 37882 h 2003873"/>
              <a:gd name="connsiteX3" fmla="*/ 27709 w 4011979"/>
              <a:gd name="connsiteY3" fmla="*/ 204136 h 2003873"/>
              <a:gd name="connsiteX4" fmla="*/ 46182 w 4011979"/>
              <a:gd name="connsiteY4" fmla="*/ 231845 h 2003873"/>
              <a:gd name="connsiteX5" fmla="*/ 83127 w 4011979"/>
              <a:gd name="connsiteY5" fmla="*/ 287263 h 2003873"/>
              <a:gd name="connsiteX6" fmla="*/ 110836 w 4011979"/>
              <a:gd name="connsiteY6" fmla="*/ 342682 h 2003873"/>
              <a:gd name="connsiteX7" fmla="*/ 138545 w 4011979"/>
              <a:gd name="connsiteY7" fmla="*/ 361154 h 2003873"/>
              <a:gd name="connsiteX8" fmla="*/ 193964 w 4011979"/>
              <a:gd name="connsiteY8" fmla="*/ 407336 h 2003873"/>
              <a:gd name="connsiteX9" fmla="*/ 221673 w 4011979"/>
              <a:gd name="connsiteY9" fmla="*/ 444282 h 2003873"/>
              <a:gd name="connsiteX10" fmla="*/ 249382 w 4011979"/>
              <a:gd name="connsiteY10" fmla="*/ 462754 h 2003873"/>
              <a:gd name="connsiteX11" fmla="*/ 286327 w 4011979"/>
              <a:gd name="connsiteY11" fmla="*/ 490463 h 2003873"/>
              <a:gd name="connsiteX12" fmla="*/ 314036 w 4011979"/>
              <a:gd name="connsiteY12" fmla="*/ 499700 h 2003873"/>
              <a:gd name="connsiteX13" fmla="*/ 424873 w 4011979"/>
              <a:gd name="connsiteY13" fmla="*/ 555118 h 2003873"/>
              <a:gd name="connsiteX14" fmla="*/ 517236 w 4011979"/>
              <a:gd name="connsiteY14" fmla="*/ 592063 h 2003873"/>
              <a:gd name="connsiteX15" fmla="*/ 572654 w 4011979"/>
              <a:gd name="connsiteY15" fmla="*/ 610536 h 2003873"/>
              <a:gd name="connsiteX16" fmla="*/ 628073 w 4011979"/>
              <a:gd name="connsiteY16" fmla="*/ 638245 h 2003873"/>
              <a:gd name="connsiteX17" fmla="*/ 701964 w 4011979"/>
              <a:gd name="connsiteY17" fmla="*/ 656718 h 2003873"/>
              <a:gd name="connsiteX18" fmla="*/ 738909 w 4011979"/>
              <a:gd name="connsiteY18" fmla="*/ 675191 h 2003873"/>
              <a:gd name="connsiteX19" fmla="*/ 794327 w 4011979"/>
              <a:gd name="connsiteY19" fmla="*/ 693663 h 2003873"/>
              <a:gd name="connsiteX20" fmla="*/ 831273 w 4011979"/>
              <a:gd name="connsiteY20" fmla="*/ 712136 h 2003873"/>
              <a:gd name="connsiteX21" fmla="*/ 858982 w 4011979"/>
              <a:gd name="connsiteY21" fmla="*/ 730609 h 2003873"/>
              <a:gd name="connsiteX22" fmla="*/ 886691 w 4011979"/>
              <a:gd name="connsiteY22" fmla="*/ 739845 h 2003873"/>
              <a:gd name="connsiteX23" fmla="*/ 951345 w 4011979"/>
              <a:gd name="connsiteY23" fmla="*/ 767554 h 2003873"/>
              <a:gd name="connsiteX24" fmla="*/ 1006764 w 4011979"/>
              <a:gd name="connsiteY24" fmla="*/ 786027 h 2003873"/>
              <a:gd name="connsiteX25" fmla="*/ 1089891 w 4011979"/>
              <a:gd name="connsiteY25" fmla="*/ 804500 h 2003873"/>
              <a:gd name="connsiteX26" fmla="*/ 1191491 w 4011979"/>
              <a:gd name="connsiteY26" fmla="*/ 850682 h 2003873"/>
              <a:gd name="connsiteX27" fmla="*/ 1219200 w 4011979"/>
              <a:gd name="connsiteY27" fmla="*/ 859918 h 2003873"/>
              <a:gd name="connsiteX28" fmla="*/ 1246909 w 4011979"/>
              <a:gd name="connsiteY28" fmla="*/ 878391 h 2003873"/>
              <a:gd name="connsiteX29" fmla="*/ 1274618 w 4011979"/>
              <a:gd name="connsiteY29" fmla="*/ 887627 h 2003873"/>
              <a:gd name="connsiteX30" fmla="*/ 1357745 w 4011979"/>
              <a:gd name="connsiteY30" fmla="*/ 952282 h 2003873"/>
              <a:gd name="connsiteX31" fmla="*/ 1376218 w 4011979"/>
              <a:gd name="connsiteY31" fmla="*/ 979991 h 2003873"/>
              <a:gd name="connsiteX32" fmla="*/ 1403927 w 4011979"/>
              <a:gd name="connsiteY32" fmla="*/ 1044645 h 2003873"/>
              <a:gd name="connsiteX33" fmla="*/ 1440873 w 4011979"/>
              <a:gd name="connsiteY33" fmla="*/ 1100063 h 2003873"/>
              <a:gd name="connsiteX34" fmla="*/ 1477818 w 4011979"/>
              <a:gd name="connsiteY34" fmla="*/ 1210900 h 2003873"/>
              <a:gd name="connsiteX35" fmla="*/ 1514764 w 4011979"/>
              <a:gd name="connsiteY35" fmla="*/ 1275554 h 2003873"/>
              <a:gd name="connsiteX36" fmla="*/ 1542473 w 4011979"/>
              <a:gd name="connsiteY36" fmla="*/ 1330972 h 2003873"/>
              <a:gd name="connsiteX37" fmla="*/ 1570182 w 4011979"/>
              <a:gd name="connsiteY37" fmla="*/ 1358682 h 2003873"/>
              <a:gd name="connsiteX38" fmla="*/ 1607127 w 4011979"/>
              <a:gd name="connsiteY38" fmla="*/ 1414100 h 2003873"/>
              <a:gd name="connsiteX39" fmla="*/ 1699491 w 4011979"/>
              <a:gd name="connsiteY39" fmla="*/ 1497227 h 2003873"/>
              <a:gd name="connsiteX40" fmla="*/ 1754909 w 4011979"/>
              <a:gd name="connsiteY40" fmla="*/ 1534172 h 2003873"/>
              <a:gd name="connsiteX41" fmla="*/ 1782618 w 4011979"/>
              <a:gd name="connsiteY41" fmla="*/ 1561882 h 2003873"/>
              <a:gd name="connsiteX42" fmla="*/ 1810327 w 4011979"/>
              <a:gd name="connsiteY42" fmla="*/ 1580354 h 2003873"/>
              <a:gd name="connsiteX43" fmla="*/ 1828800 w 4011979"/>
              <a:gd name="connsiteY43" fmla="*/ 1608063 h 2003873"/>
              <a:gd name="connsiteX44" fmla="*/ 1856509 w 4011979"/>
              <a:gd name="connsiteY44" fmla="*/ 1626536 h 2003873"/>
              <a:gd name="connsiteX45" fmla="*/ 1902691 w 4011979"/>
              <a:gd name="connsiteY45" fmla="*/ 1663482 h 2003873"/>
              <a:gd name="connsiteX46" fmla="*/ 1930400 w 4011979"/>
              <a:gd name="connsiteY46" fmla="*/ 1681954 h 2003873"/>
              <a:gd name="connsiteX47" fmla="*/ 1967345 w 4011979"/>
              <a:gd name="connsiteY47" fmla="*/ 1709663 h 2003873"/>
              <a:gd name="connsiteX48" fmla="*/ 1995054 w 4011979"/>
              <a:gd name="connsiteY48" fmla="*/ 1728136 h 2003873"/>
              <a:gd name="connsiteX49" fmla="*/ 2022764 w 4011979"/>
              <a:gd name="connsiteY49" fmla="*/ 1755845 h 2003873"/>
              <a:gd name="connsiteX50" fmla="*/ 2050473 w 4011979"/>
              <a:gd name="connsiteY50" fmla="*/ 1765082 h 2003873"/>
              <a:gd name="connsiteX51" fmla="*/ 2078182 w 4011979"/>
              <a:gd name="connsiteY51" fmla="*/ 1783554 h 2003873"/>
              <a:gd name="connsiteX52" fmla="*/ 2105891 w 4011979"/>
              <a:gd name="connsiteY52" fmla="*/ 1792791 h 2003873"/>
              <a:gd name="connsiteX53" fmla="*/ 2142836 w 4011979"/>
              <a:gd name="connsiteY53" fmla="*/ 1811263 h 2003873"/>
              <a:gd name="connsiteX54" fmla="*/ 2170545 w 4011979"/>
              <a:gd name="connsiteY54" fmla="*/ 1820500 h 2003873"/>
              <a:gd name="connsiteX55" fmla="*/ 2225964 w 4011979"/>
              <a:gd name="connsiteY55" fmla="*/ 1857445 h 2003873"/>
              <a:gd name="connsiteX56" fmla="*/ 2355273 w 4011979"/>
              <a:gd name="connsiteY56" fmla="*/ 1894391 h 2003873"/>
              <a:gd name="connsiteX57" fmla="*/ 2558473 w 4011979"/>
              <a:gd name="connsiteY57" fmla="*/ 1912863 h 2003873"/>
              <a:gd name="connsiteX58" fmla="*/ 2733964 w 4011979"/>
              <a:gd name="connsiteY58" fmla="*/ 1931336 h 2003873"/>
              <a:gd name="connsiteX59" fmla="*/ 2835564 w 4011979"/>
              <a:gd name="connsiteY59" fmla="*/ 1940572 h 2003873"/>
              <a:gd name="connsiteX60" fmla="*/ 2890982 w 4011979"/>
              <a:gd name="connsiteY60" fmla="*/ 1959045 h 2003873"/>
              <a:gd name="connsiteX61" fmla="*/ 3315854 w 4011979"/>
              <a:gd name="connsiteY61" fmla="*/ 1940572 h 2003873"/>
              <a:gd name="connsiteX62" fmla="*/ 3389745 w 4011979"/>
              <a:gd name="connsiteY62" fmla="*/ 1922100 h 2003873"/>
              <a:gd name="connsiteX63" fmla="*/ 3509818 w 4011979"/>
              <a:gd name="connsiteY63" fmla="*/ 1894391 h 2003873"/>
              <a:gd name="connsiteX64" fmla="*/ 3648364 w 4011979"/>
              <a:gd name="connsiteY64" fmla="*/ 1885154 h 2003873"/>
              <a:gd name="connsiteX65" fmla="*/ 3685309 w 4011979"/>
              <a:gd name="connsiteY65" fmla="*/ 1875918 h 2003873"/>
              <a:gd name="connsiteX66" fmla="*/ 3786909 w 4011979"/>
              <a:gd name="connsiteY66" fmla="*/ 1857445 h 2003873"/>
              <a:gd name="connsiteX67" fmla="*/ 3842327 w 4011979"/>
              <a:gd name="connsiteY67" fmla="*/ 1838972 h 2003873"/>
              <a:gd name="connsiteX68" fmla="*/ 3860800 w 4011979"/>
              <a:gd name="connsiteY68" fmla="*/ 1811263 h 2003873"/>
              <a:gd name="connsiteX69" fmla="*/ 3888509 w 4011979"/>
              <a:gd name="connsiteY69" fmla="*/ 1802027 h 2003873"/>
              <a:gd name="connsiteX70" fmla="*/ 3943927 w 4011979"/>
              <a:gd name="connsiteY70" fmla="*/ 1774318 h 2003873"/>
              <a:gd name="connsiteX71" fmla="*/ 3980873 w 4011979"/>
              <a:gd name="connsiteY71" fmla="*/ 1718900 h 2003873"/>
              <a:gd name="connsiteX72" fmla="*/ 4008582 w 4011979"/>
              <a:gd name="connsiteY72" fmla="*/ 1608063 h 2003873"/>
              <a:gd name="connsiteX73" fmla="*/ 3999345 w 4011979"/>
              <a:gd name="connsiteY73" fmla="*/ 1340209 h 2003873"/>
              <a:gd name="connsiteX74" fmla="*/ 3962400 w 4011979"/>
              <a:gd name="connsiteY74" fmla="*/ 1284791 h 2003873"/>
              <a:gd name="connsiteX75" fmla="*/ 3897745 w 4011979"/>
              <a:gd name="connsiteY75" fmla="*/ 1257082 h 2003873"/>
              <a:gd name="connsiteX76" fmla="*/ 3842327 w 4011979"/>
              <a:gd name="connsiteY76" fmla="*/ 1210900 h 2003873"/>
              <a:gd name="connsiteX77" fmla="*/ 3814618 w 4011979"/>
              <a:gd name="connsiteY77" fmla="*/ 1201663 h 2003873"/>
              <a:gd name="connsiteX78" fmla="*/ 3786909 w 4011979"/>
              <a:gd name="connsiteY78" fmla="*/ 1183191 h 2003873"/>
              <a:gd name="connsiteX79" fmla="*/ 3740727 w 4011979"/>
              <a:gd name="connsiteY79" fmla="*/ 1173954 h 2003873"/>
              <a:gd name="connsiteX80" fmla="*/ 3713018 w 4011979"/>
              <a:gd name="connsiteY80" fmla="*/ 1164718 h 2003873"/>
              <a:gd name="connsiteX81" fmla="*/ 3666836 w 4011979"/>
              <a:gd name="connsiteY81" fmla="*/ 1155482 h 2003873"/>
              <a:gd name="connsiteX82" fmla="*/ 3629891 w 4011979"/>
              <a:gd name="connsiteY82" fmla="*/ 1146245 h 2003873"/>
              <a:gd name="connsiteX83" fmla="*/ 3602182 w 4011979"/>
              <a:gd name="connsiteY83" fmla="*/ 1137009 h 2003873"/>
              <a:gd name="connsiteX84" fmla="*/ 3500582 w 4011979"/>
              <a:gd name="connsiteY84" fmla="*/ 1118536 h 2003873"/>
              <a:gd name="connsiteX85" fmla="*/ 3472873 w 4011979"/>
              <a:gd name="connsiteY85" fmla="*/ 1100063 h 2003873"/>
              <a:gd name="connsiteX86" fmla="*/ 3426691 w 4011979"/>
              <a:gd name="connsiteY86" fmla="*/ 1090827 h 2003873"/>
              <a:gd name="connsiteX87" fmla="*/ 3389745 w 4011979"/>
              <a:gd name="connsiteY87" fmla="*/ 1081591 h 2003873"/>
              <a:gd name="connsiteX88" fmla="*/ 3362036 w 4011979"/>
              <a:gd name="connsiteY88" fmla="*/ 1063118 h 2003873"/>
              <a:gd name="connsiteX89" fmla="*/ 3306618 w 4011979"/>
              <a:gd name="connsiteY89" fmla="*/ 1044645 h 2003873"/>
              <a:gd name="connsiteX90" fmla="*/ 3278909 w 4011979"/>
              <a:gd name="connsiteY90" fmla="*/ 1026172 h 2003873"/>
              <a:gd name="connsiteX91" fmla="*/ 3288145 w 4011979"/>
              <a:gd name="connsiteY91" fmla="*/ 970754 h 2003873"/>
              <a:gd name="connsiteX92" fmla="*/ 3362036 w 4011979"/>
              <a:gd name="connsiteY92" fmla="*/ 906100 h 2003873"/>
              <a:gd name="connsiteX93" fmla="*/ 3389745 w 4011979"/>
              <a:gd name="connsiteY93" fmla="*/ 887627 h 2003873"/>
              <a:gd name="connsiteX94" fmla="*/ 3417454 w 4011979"/>
              <a:gd name="connsiteY94" fmla="*/ 869154 h 2003873"/>
              <a:gd name="connsiteX95" fmla="*/ 3445164 w 4011979"/>
              <a:gd name="connsiteY95" fmla="*/ 859918 h 2003873"/>
              <a:gd name="connsiteX96" fmla="*/ 3472873 w 4011979"/>
              <a:gd name="connsiteY96" fmla="*/ 841445 h 2003873"/>
              <a:gd name="connsiteX97" fmla="*/ 3546764 w 4011979"/>
              <a:gd name="connsiteY97" fmla="*/ 804500 h 2003873"/>
              <a:gd name="connsiteX98" fmla="*/ 3574473 w 4011979"/>
              <a:gd name="connsiteY98" fmla="*/ 786027 h 2003873"/>
              <a:gd name="connsiteX99" fmla="*/ 3602182 w 4011979"/>
              <a:gd name="connsiteY99" fmla="*/ 776791 h 2003873"/>
              <a:gd name="connsiteX100" fmla="*/ 3703782 w 4011979"/>
              <a:gd name="connsiteY100" fmla="*/ 712136 h 2003873"/>
              <a:gd name="connsiteX101" fmla="*/ 3759200 w 4011979"/>
              <a:gd name="connsiteY101" fmla="*/ 647482 h 2003873"/>
              <a:gd name="connsiteX102" fmla="*/ 3814618 w 4011979"/>
              <a:gd name="connsiteY102" fmla="*/ 573591 h 2003873"/>
              <a:gd name="connsiteX103" fmla="*/ 3860800 w 4011979"/>
              <a:gd name="connsiteY103" fmla="*/ 499700 h 2003873"/>
              <a:gd name="connsiteX104" fmla="*/ 3879273 w 4011979"/>
              <a:gd name="connsiteY104" fmla="*/ 398100 h 2003873"/>
              <a:gd name="connsiteX105" fmla="*/ 3870036 w 4011979"/>
              <a:gd name="connsiteY105" fmla="*/ 176427 h 2003873"/>
              <a:gd name="connsiteX106" fmla="*/ 3842327 w 4011979"/>
              <a:gd name="connsiteY106" fmla="*/ 121009 h 2003873"/>
              <a:gd name="connsiteX107" fmla="*/ 3777673 w 4011979"/>
              <a:gd name="connsiteY107" fmla="*/ 84063 h 2003873"/>
              <a:gd name="connsiteX108" fmla="*/ 3602182 w 4011979"/>
              <a:gd name="connsiteY108" fmla="*/ 93300 h 2003873"/>
              <a:gd name="connsiteX109" fmla="*/ 3389745 w 4011979"/>
              <a:gd name="connsiteY109" fmla="*/ 111772 h 2003873"/>
              <a:gd name="connsiteX110" fmla="*/ 3315854 w 4011979"/>
              <a:gd name="connsiteY110" fmla="*/ 130245 h 2003873"/>
              <a:gd name="connsiteX111" fmla="*/ 3288145 w 4011979"/>
              <a:gd name="connsiteY111" fmla="*/ 139482 h 2003873"/>
              <a:gd name="connsiteX112" fmla="*/ 3177309 w 4011979"/>
              <a:gd name="connsiteY112" fmla="*/ 157954 h 2003873"/>
              <a:gd name="connsiteX113" fmla="*/ 3103418 w 4011979"/>
              <a:gd name="connsiteY113" fmla="*/ 185663 h 2003873"/>
              <a:gd name="connsiteX114" fmla="*/ 3066473 w 4011979"/>
              <a:gd name="connsiteY114" fmla="*/ 194900 h 2003873"/>
              <a:gd name="connsiteX115" fmla="*/ 3020291 w 4011979"/>
              <a:gd name="connsiteY115" fmla="*/ 213372 h 2003873"/>
              <a:gd name="connsiteX116" fmla="*/ 2844800 w 4011979"/>
              <a:gd name="connsiteY116" fmla="*/ 231845 h 2003873"/>
              <a:gd name="connsiteX117" fmla="*/ 2115127 w 4011979"/>
              <a:gd name="connsiteY117" fmla="*/ 222609 h 2003873"/>
              <a:gd name="connsiteX118" fmla="*/ 1921164 w 4011979"/>
              <a:gd name="connsiteY118" fmla="*/ 213372 h 2003873"/>
              <a:gd name="connsiteX119" fmla="*/ 1847273 w 4011979"/>
              <a:gd name="connsiteY119" fmla="*/ 204136 h 2003873"/>
              <a:gd name="connsiteX120" fmla="*/ 1791854 w 4011979"/>
              <a:gd name="connsiteY120" fmla="*/ 194900 h 2003873"/>
              <a:gd name="connsiteX121" fmla="*/ 1533236 w 4011979"/>
              <a:gd name="connsiteY121" fmla="*/ 185663 h 2003873"/>
              <a:gd name="connsiteX122" fmla="*/ 1339273 w 4011979"/>
              <a:gd name="connsiteY122" fmla="*/ 157954 h 2003873"/>
              <a:gd name="connsiteX123" fmla="*/ 1283854 w 4011979"/>
              <a:gd name="connsiteY123" fmla="*/ 139482 h 2003873"/>
              <a:gd name="connsiteX124" fmla="*/ 1191491 w 4011979"/>
              <a:gd name="connsiteY124" fmla="*/ 130245 h 2003873"/>
              <a:gd name="connsiteX125" fmla="*/ 1154545 w 4011979"/>
              <a:gd name="connsiteY125" fmla="*/ 111772 h 2003873"/>
              <a:gd name="connsiteX126" fmla="*/ 1062182 w 4011979"/>
              <a:gd name="connsiteY126" fmla="*/ 84063 h 2003873"/>
              <a:gd name="connsiteX127" fmla="*/ 997527 w 4011979"/>
              <a:gd name="connsiteY127" fmla="*/ 65591 h 2003873"/>
              <a:gd name="connsiteX128" fmla="*/ 969818 w 4011979"/>
              <a:gd name="connsiteY128" fmla="*/ 47118 h 2003873"/>
              <a:gd name="connsiteX129" fmla="*/ 812800 w 4011979"/>
              <a:gd name="connsiteY129" fmla="*/ 19409 h 2003873"/>
              <a:gd name="connsiteX130" fmla="*/ 646545 w 4011979"/>
              <a:gd name="connsiteY130" fmla="*/ 19409 h 200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4011979" h="2003873">
                <a:moveTo>
                  <a:pt x="646545" y="19409"/>
                </a:moveTo>
                <a:cubicBezTo>
                  <a:pt x="512618" y="17870"/>
                  <a:pt x="548399" y="0"/>
                  <a:pt x="9236" y="10172"/>
                </a:cubicBezTo>
                <a:cubicBezTo>
                  <a:pt x="6157" y="19409"/>
                  <a:pt x="0" y="28146"/>
                  <a:pt x="0" y="37882"/>
                </a:cubicBezTo>
                <a:cubicBezTo>
                  <a:pt x="0" y="65606"/>
                  <a:pt x="3212" y="167392"/>
                  <a:pt x="27709" y="204136"/>
                </a:cubicBezTo>
                <a:lnTo>
                  <a:pt x="46182" y="231845"/>
                </a:lnTo>
                <a:cubicBezTo>
                  <a:pt x="68142" y="297727"/>
                  <a:pt x="37004" y="218080"/>
                  <a:pt x="83127" y="287263"/>
                </a:cubicBezTo>
                <a:cubicBezTo>
                  <a:pt x="113173" y="332332"/>
                  <a:pt x="67240" y="299085"/>
                  <a:pt x="110836" y="342682"/>
                </a:cubicBezTo>
                <a:cubicBezTo>
                  <a:pt x="118685" y="350531"/>
                  <a:pt x="130017" y="354048"/>
                  <a:pt x="138545" y="361154"/>
                </a:cubicBezTo>
                <a:cubicBezTo>
                  <a:pt x="209665" y="420420"/>
                  <a:pt x="125163" y="361470"/>
                  <a:pt x="193964" y="407336"/>
                </a:cubicBezTo>
                <a:cubicBezTo>
                  <a:pt x="203200" y="419651"/>
                  <a:pt x="210788" y="433397"/>
                  <a:pt x="221673" y="444282"/>
                </a:cubicBezTo>
                <a:cubicBezTo>
                  <a:pt x="229522" y="452131"/>
                  <a:pt x="240349" y="456302"/>
                  <a:pt x="249382" y="462754"/>
                </a:cubicBezTo>
                <a:cubicBezTo>
                  <a:pt x="261908" y="471701"/>
                  <a:pt x="272962" y="482825"/>
                  <a:pt x="286327" y="490463"/>
                </a:cubicBezTo>
                <a:cubicBezTo>
                  <a:pt x="294780" y="495294"/>
                  <a:pt x="305525" y="494972"/>
                  <a:pt x="314036" y="499700"/>
                </a:cubicBezTo>
                <a:cubicBezTo>
                  <a:pt x="421462" y="559382"/>
                  <a:pt x="316987" y="519156"/>
                  <a:pt x="424873" y="555118"/>
                </a:cubicBezTo>
                <a:cubicBezTo>
                  <a:pt x="456331" y="565604"/>
                  <a:pt x="486448" y="579748"/>
                  <a:pt x="517236" y="592063"/>
                </a:cubicBezTo>
                <a:cubicBezTo>
                  <a:pt x="535315" y="599295"/>
                  <a:pt x="572654" y="610536"/>
                  <a:pt x="572654" y="610536"/>
                </a:cubicBezTo>
                <a:cubicBezTo>
                  <a:pt x="601758" y="629938"/>
                  <a:pt x="595715" y="629420"/>
                  <a:pt x="628073" y="638245"/>
                </a:cubicBezTo>
                <a:cubicBezTo>
                  <a:pt x="652567" y="644925"/>
                  <a:pt x="701964" y="656718"/>
                  <a:pt x="701964" y="656718"/>
                </a:cubicBezTo>
                <a:cubicBezTo>
                  <a:pt x="714279" y="662876"/>
                  <a:pt x="726125" y="670077"/>
                  <a:pt x="738909" y="675191"/>
                </a:cubicBezTo>
                <a:cubicBezTo>
                  <a:pt x="756988" y="682423"/>
                  <a:pt x="776911" y="684955"/>
                  <a:pt x="794327" y="693663"/>
                </a:cubicBezTo>
                <a:cubicBezTo>
                  <a:pt x="806642" y="699821"/>
                  <a:pt x="819318" y="705305"/>
                  <a:pt x="831273" y="712136"/>
                </a:cubicBezTo>
                <a:cubicBezTo>
                  <a:pt x="840911" y="717644"/>
                  <a:pt x="849053" y="725645"/>
                  <a:pt x="858982" y="730609"/>
                </a:cubicBezTo>
                <a:cubicBezTo>
                  <a:pt x="867690" y="734963"/>
                  <a:pt x="877455" y="736766"/>
                  <a:pt x="886691" y="739845"/>
                </a:cubicBezTo>
                <a:cubicBezTo>
                  <a:pt x="930652" y="769153"/>
                  <a:pt x="897124" y="751288"/>
                  <a:pt x="951345" y="767554"/>
                </a:cubicBezTo>
                <a:cubicBezTo>
                  <a:pt x="969996" y="773149"/>
                  <a:pt x="988291" y="779869"/>
                  <a:pt x="1006764" y="786027"/>
                </a:cubicBezTo>
                <a:cubicBezTo>
                  <a:pt x="1035198" y="795505"/>
                  <a:pt x="1060623" y="797183"/>
                  <a:pt x="1089891" y="804500"/>
                </a:cubicBezTo>
                <a:cubicBezTo>
                  <a:pt x="1125784" y="813473"/>
                  <a:pt x="1159637" y="834755"/>
                  <a:pt x="1191491" y="850682"/>
                </a:cubicBezTo>
                <a:cubicBezTo>
                  <a:pt x="1200199" y="855036"/>
                  <a:pt x="1209964" y="856839"/>
                  <a:pt x="1219200" y="859918"/>
                </a:cubicBezTo>
                <a:cubicBezTo>
                  <a:pt x="1228436" y="866076"/>
                  <a:pt x="1236980" y="873427"/>
                  <a:pt x="1246909" y="878391"/>
                </a:cubicBezTo>
                <a:cubicBezTo>
                  <a:pt x="1255617" y="882745"/>
                  <a:pt x="1266107" y="882899"/>
                  <a:pt x="1274618" y="887627"/>
                </a:cubicBezTo>
                <a:cubicBezTo>
                  <a:pt x="1306583" y="905385"/>
                  <a:pt x="1334531" y="924425"/>
                  <a:pt x="1357745" y="952282"/>
                </a:cubicBezTo>
                <a:cubicBezTo>
                  <a:pt x="1364851" y="960810"/>
                  <a:pt x="1370060" y="970755"/>
                  <a:pt x="1376218" y="979991"/>
                </a:cubicBezTo>
                <a:cubicBezTo>
                  <a:pt x="1385773" y="1008658"/>
                  <a:pt x="1386806" y="1016110"/>
                  <a:pt x="1403927" y="1044645"/>
                </a:cubicBezTo>
                <a:cubicBezTo>
                  <a:pt x="1415350" y="1063683"/>
                  <a:pt x="1440873" y="1100063"/>
                  <a:pt x="1440873" y="1100063"/>
                </a:cubicBezTo>
                <a:lnTo>
                  <a:pt x="1477818" y="1210900"/>
                </a:lnTo>
                <a:cubicBezTo>
                  <a:pt x="1485629" y="1234335"/>
                  <a:pt x="1501252" y="1255286"/>
                  <a:pt x="1514764" y="1275554"/>
                </a:cubicBezTo>
                <a:cubicBezTo>
                  <a:pt x="1524021" y="1303327"/>
                  <a:pt x="1522578" y="1307097"/>
                  <a:pt x="1542473" y="1330972"/>
                </a:cubicBezTo>
                <a:cubicBezTo>
                  <a:pt x="1550835" y="1341007"/>
                  <a:pt x="1562163" y="1348371"/>
                  <a:pt x="1570182" y="1358682"/>
                </a:cubicBezTo>
                <a:cubicBezTo>
                  <a:pt x="1583812" y="1376207"/>
                  <a:pt x="1591428" y="1398401"/>
                  <a:pt x="1607127" y="1414100"/>
                </a:cubicBezTo>
                <a:cubicBezTo>
                  <a:pt x="1747053" y="1554026"/>
                  <a:pt x="1598262" y="1410460"/>
                  <a:pt x="1699491" y="1497227"/>
                </a:cubicBezTo>
                <a:cubicBezTo>
                  <a:pt x="1743519" y="1534965"/>
                  <a:pt x="1707776" y="1518461"/>
                  <a:pt x="1754909" y="1534172"/>
                </a:cubicBezTo>
                <a:cubicBezTo>
                  <a:pt x="1764145" y="1543409"/>
                  <a:pt x="1772583" y="1553520"/>
                  <a:pt x="1782618" y="1561882"/>
                </a:cubicBezTo>
                <a:cubicBezTo>
                  <a:pt x="1791146" y="1568988"/>
                  <a:pt x="1802478" y="1572505"/>
                  <a:pt x="1810327" y="1580354"/>
                </a:cubicBezTo>
                <a:cubicBezTo>
                  <a:pt x="1818177" y="1588203"/>
                  <a:pt x="1820951" y="1600214"/>
                  <a:pt x="1828800" y="1608063"/>
                </a:cubicBezTo>
                <a:cubicBezTo>
                  <a:pt x="1836649" y="1615912"/>
                  <a:pt x="1847628" y="1619875"/>
                  <a:pt x="1856509" y="1626536"/>
                </a:cubicBezTo>
                <a:cubicBezTo>
                  <a:pt x="1872280" y="1638365"/>
                  <a:pt x="1886920" y="1651654"/>
                  <a:pt x="1902691" y="1663482"/>
                </a:cubicBezTo>
                <a:cubicBezTo>
                  <a:pt x="1911571" y="1670142"/>
                  <a:pt x="1921367" y="1675502"/>
                  <a:pt x="1930400" y="1681954"/>
                </a:cubicBezTo>
                <a:cubicBezTo>
                  <a:pt x="1942926" y="1690901"/>
                  <a:pt x="1954819" y="1700715"/>
                  <a:pt x="1967345" y="1709663"/>
                </a:cubicBezTo>
                <a:cubicBezTo>
                  <a:pt x="1976378" y="1716115"/>
                  <a:pt x="1986526" y="1721030"/>
                  <a:pt x="1995054" y="1728136"/>
                </a:cubicBezTo>
                <a:cubicBezTo>
                  <a:pt x="2005089" y="1736498"/>
                  <a:pt x="2011895" y="1748599"/>
                  <a:pt x="2022764" y="1755845"/>
                </a:cubicBezTo>
                <a:cubicBezTo>
                  <a:pt x="2030865" y="1761246"/>
                  <a:pt x="2041765" y="1760728"/>
                  <a:pt x="2050473" y="1765082"/>
                </a:cubicBezTo>
                <a:cubicBezTo>
                  <a:pt x="2060402" y="1770046"/>
                  <a:pt x="2068253" y="1778590"/>
                  <a:pt x="2078182" y="1783554"/>
                </a:cubicBezTo>
                <a:cubicBezTo>
                  <a:pt x="2086890" y="1787908"/>
                  <a:pt x="2096942" y="1788956"/>
                  <a:pt x="2105891" y="1792791"/>
                </a:cubicBezTo>
                <a:cubicBezTo>
                  <a:pt x="2118546" y="1798215"/>
                  <a:pt x="2130181" y="1805839"/>
                  <a:pt x="2142836" y="1811263"/>
                </a:cubicBezTo>
                <a:cubicBezTo>
                  <a:pt x="2151785" y="1815098"/>
                  <a:pt x="2162034" y="1815772"/>
                  <a:pt x="2170545" y="1820500"/>
                </a:cubicBezTo>
                <a:cubicBezTo>
                  <a:pt x="2189953" y="1831282"/>
                  <a:pt x="2204425" y="1852060"/>
                  <a:pt x="2225964" y="1857445"/>
                </a:cubicBezTo>
                <a:cubicBezTo>
                  <a:pt x="2318745" y="1880641"/>
                  <a:pt x="2275769" y="1867890"/>
                  <a:pt x="2355273" y="1894391"/>
                </a:cubicBezTo>
                <a:cubicBezTo>
                  <a:pt x="2405628" y="1911176"/>
                  <a:pt x="2543550" y="1911834"/>
                  <a:pt x="2558473" y="1912863"/>
                </a:cubicBezTo>
                <a:cubicBezTo>
                  <a:pt x="2775822" y="1927853"/>
                  <a:pt x="2582801" y="1914541"/>
                  <a:pt x="2733964" y="1931336"/>
                </a:cubicBezTo>
                <a:cubicBezTo>
                  <a:pt x="2767762" y="1935091"/>
                  <a:pt x="2801697" y="1937493"/>
                  <a:pt x="2835564" y="1940572"/>
                </a:cubicBezTo>
                <a:lnTo>
                  <a:pt x="2890982" y="1959045"/>
                </a:lnTo>
                <a:cubicBezTo>
                  <a:pt x="3025465" y="2003873"/>
                  <a:pt x="3315854" y="1940572"/>
                  <a:pt x="3315854" y="1940572"/>
                </a:cubicBezTo>
                <a:cubicBezTo>
                  <a:pt x="3368830" y="1922915"/>
                  <a:pt x="3317292" y="1938820"/>
                  <a:pt x="3389745" y="1922100"/>
                </a:cubicBezTo>
                <a:cubicBezTo>
                  <a:pt x="3404081" y="1918792"/>
                  <a:pt x="3484984" y="1896874"/>
                  <a:pt x="3509818" y="1894391"/>
                </a:cubicBezTo>
                <a:cubicBezTo>
                  <a:pt x="3555873" y="1889785"/>
                  <a:pt x="3602182" y="1888233"/>
                  <a:pt x="3648364" y="1885154"/>
                </a:cubicBezTo>
                <a:cubicBezTo>
                  <a:pt x="3660679" y="1882075"/>
                  <a:pt x="3672862" y="1878407"/>
                  <a:pt x="3685309" y="1875918"/>
                </a:cubicBezTo>
                <a:cubicBezTo>
                  <a:pt x="3711725" y="1870635"/>
                  <a:pt x="3759656" y="1864878"/>
                  <a:pt x="3786909" y="1857445"/>
                </a:cubicBezTo>
                <a:cubicBezTo>
                  <a:pt x="3805695" y="1852321"/>
                  <a:pt x="3842327" y="1838972"/>
                  <a:pt x="3842327" y="1838972"/>
                </a:cubicBezTo>
                <a:cubicBezTo>
                  <a:pt x="3848485" y="1829736"/>
                  <a:pt x="3852132" y="1818198"/>
                  <a:pt x="3860800" y="1811263"/>
                </a:cubicBezTo>
                <a:cubicBezTo>
                  <a:pt x="3868403" y="1805181"/>
                  <a:pt x="3879801" y="1806381"/>
                  <a:pt x="3888509" y="1802027"/>
                </a:cubicBezTo>
                <a:cubicBezTo>
                  <a:pt x="3960128" y="1766217"/>
                  <a:pt x="3874280" y="1797533"/>
                  <a:pt x="3943927" y="1774318"/>
                </a:cubicBezTo>
                <a:lnTo>
                  <a:pt x="3980873" y="1718900"/>
                </a:lnTo>
                <a:cubicBezTo>
                  <a:pt x="3997134" y="1694508"/>
                  <a:pt x="4003966" y="1635760"/>
                  <a:pt x="4008582" y="1608063"/>
                </a:cubicBezTo>
                <a:cubicBezTo>
                  <a:pt x="4005503" y="1518778"/>
                  <a:pt x="4011979" y="1428649"/>
                  <a:pt x="3999345" y="1340209"/>
                </a:cubicBezTo>
                <a:cubicBezTo>
                  <a:pt x="3996205" y="1318231"/>
                  <a:pt x="3982806" y="1293536"/>
                  <a:pt x="3962400" y="1284791"/>
                </a:cubicBezTo>
                <a:lnTo>
                  <a:pt x="3897745" y="1257082"/>
                </a:lnTo>
                <a:cubicBezTo>
                  <a:pt x="3877315" y="1236652"/>
                  <a:pt x="3868048" y="1223761"/>
                  <a:pt x="3842327" y="1210900"/>
                </a:cubicBezTo>
                <a:cubicBezTo>
                  <a:pt x="3833619" y="1206546"/>
                  <a:pt x="3823326" y="1206017"/>
                  <a:pt x="3814618" y="1201663"/>
                </a:cubicBezTo>
                <a:cubicBezTo>
                  <a:pt x="3804689" y="1196699"/>
                  <a:pt x="3797303" y="1187089"/>
                  <a:pt x="3786909" y="1183191"/>
                </a:cubicBezTo>
                <a:cubicBezTo>
                  <a:pt x="3772210" y="1177679"/>
                  <a:pt x="3755957" y="1177762"/>
                  <a:pt x="3740727" y="1173954"/>
                </a:cubicBezTo>
                <a:cubicBezTo>
                  <a:pt x="3731282" y="1171593"/>
                  <a:pt x="3722463" y="1167079"/>
                  <a:pt x="3713018" y="1164718"/>
                </a:cubicBezTo>
                <a:cubicBezTo>
                  <a:pt x="3697788" y="1160911"/>
                  <a:pt x="3682161" y="1158888"/>
                  <a:pt x="3666836" y="1155482"/>
                </a:cubicBezTo>
                <a:cubicBezTo>
                  <a:pt x="3654444" y="1152728"/>
                  <a:pt x="3642097" y="1149732"/>
                  <a:pt x="3629891" y="1146245"/>
                </a:cubicBezTo>
                <a:cubicBezTo>
                  <a:pt x="3620530" y="1143570"/>
                  <a:pt x="3611627" y="1139370"/>
                  <a:pt x="3602182" y="1137009"/>
                </a:cubicBezTo>
                <a:cubicBezTo>
                  <a:pt x="3576352" y="1130551"/>
                  <a:pt x="3525301" y="1122656"/>
                  <a:pt x="3500582" y="1118536"/>
                </a:cubicBezTo>
                <a:cubicBezTo>
                  <a:pt x="3491346" y="1112378"/>
                  <a:pt x="3483267" y="1103961"/>
                  <a:pt x="3472873" y="1100063"/>
                </a:cubicBezTo>
                <a:cubicBezTo>
                  <a:pt x="3458174" y="1094551"/>
                  <a:pt x="3442016" y="1094232"/>
                  <a:pt x="3426691" y="1090827"/>
                </a:cubicBezTo>
                <a:cubicBezTo>
                  <a:pt x="3414299" y="1088073"/>
                  <a:pt x="3402060" y="1084670"/>
                  <a:pt x="3389745" y="1081591"/>
                </a:cubicBezTo>
                <a:cubicBezTo>
                  <a:pt x="3380509" y="1075433"/>
                  <a:pt x="3372180" y="1067627"/>
                  <a:pt x="3362036" y="1063118"/>
                </a:cubicBezTo>
                <a:cubicBezTo>
                  <a:pt x="3344242" y="1055210"/>
                  <a:pt x="3322820" y="1055446"/>
                  <a:pt x="3306618" y="1044645"/>
                </a:cubicBezTo>
                <a:lnTo>
                  <a:pt x="3278909" y="1026172"/>
                </a:lnTo>
                <a:cubicBezTo>
                  <a:pt x="3281988" y="1007699"/>
                  <a:pt x="3282223" y="988520"/>
                  <a:pt x="3288145" y="970754"/>
                </a:cubicBezTo>
                <a:cubicBezTo>
                  <a:pt x="3299141" y="937767"/>
                  <a:pt x="3336967" y="922813"/>
                  <a:pt x="3362036" y="906100"/>
                </a:cubicBezTo>
                <a:lnTo>
                  <a:pt x="3389745" y="887627"/>
                </a:lnTo>
                <a:cubicBezTo>
                  <a:pt x="3398981" y="881469"/>
                  <a:pt x="3406923" y="872664"/>
                  <a:pt x="3417454" y="869154"/>
                </a:cubicBezTo>
                <a:lnTo>
                  <a:pt x="3445164" y="859918"/>
                </a:lnTo>
                <a:cubicBezTo>
                  <a:pt x="3454400" y="853760"/>
                  <a:pt x="3463128" y="846761"/>
                  <a:pt x="3472873" y="841445"/>
                </a:cubicBezTo>
                <a:cubicBezTo>
                  <a:pt x="3497048" y="828259"/>
                  <a:pt x="3523852" y="819775"/>
                  <a:pt x="3546764" y="804500"/>
                </a:cubicBezTo>
                <a:cubicBezTo>
                  <a:pt x="3556000" y="798342"/>
                  <a:pt x="3564544" y="790991"/>
                  <a:pt x="3574473" y="786027"/>
                </a:cubicBezTo>
                <a:cubicBezTo>
                  <a:pt x="3583181" y="781673"/>
                  <a:pt x="3593474" y="781145"/>
                  <a:pt x="3602182" y="776791"/>
                </a:cubicBezTo>
                <a:cubicBezTo>
                  <a:pt x="3620380" y="767692"/>
                  <a:pt x="3691578" y="721899"/>
                  <a:pt x="3703782" y="712136"/>
                </a:cubicBezTo>
                <a:cubicBezTo>
                  <a:pt x="3745570" y="678705"/>
                  <a:pt x="3732983" y="682439"/>
                  <a:pt x="3759200" y="647482"/>
                </a:cubicBezTo>
                <a:cubicBezTo>
                  <a:pt x="3780515" y="619061"/>
                  <a:pt x="3797915" y="602820"/>
                  <a:pt x="3814618" y="573591"/>
                </a:cubicBezTo>
                <a:cubicBezTo>
                  <a:pt x="3855191" y="502590"/>
                  <a:pt x="3807819" y="570341"/>
                  <a:pt x="3860800" y="499700"/>
                </a:cubicBezTo>
                <a:cubicBezTo>
                  <a:pt x="3863802" y="484690"/>
                  <a:pt x="3879273" y="409910"/>
                  <a:pt x="3879273" y="398100"/>
                </a:cubicBezTo>
                <a:cubicBezTo>
                  <a:pt x="3879273" y="324145"/>
                  <a:pt x="3875499" y="250180"/>
                  <a:pt x="3870036" y="176427"/>
                </a:cubicBezTo>
                <a:cubicBezTo>
                  <a:pt x="3868834" y="160200"/>
                  <a:pt x="3853038" y="131720"/>
                  <a:pt x="3842327" y="121009"/>
                </a:cubicBezTo>
                <a:cubicBezTo>
                  <a:pt x="3829272" y="107954"/>
                  <a:pt x="3792162" y="91308"/>
                  <a:pt x="3777673" y="84063"/>
                </a:cubicBezTo>
                <a:lnTo>
                  <a:pt x="3602182" y="93300"/>
                </a:lnTo>
                <a:cubicBezTo>
                  <a:pt x="3509298" y="99105"/>
                  <a:pt x="3477316" y="103015"/>
                  <a:pt x="3389745" y="111772"/>
                </a:cubicBezTo>
                <a:cubicBezTo>
                  <a:pt x="3365115" y="117930"/>
                  <a:pt x="3339939" y="122216"/>
                  <a:pt x="3315854" y="130245"/>
                </a:cubicBezTo>
                <a:cubicBezTo>
                  <a:pt x="3306618" y="133324"/>
                  <a:pt x="3297692" y="137573"/>
                  <a:pt x="3288145" y="139482"/>
                </a:cubicBezTo>
                <a:cubicBezTo>
                  <a:pt x="3209952" y="155121"/>
                  <a:pt x="3243394" y="141432"/>
                  <a:pt x="3177309" y="157954"/>
                </a:cubicBezTo>
                <a:cubicBezTo>
                  <a:pt x="3151385" y="164435"/>
                  <a:pt x="3128815" y="177197"/>
                  <a:pt x="3103418" y="185663"/>
                </a:cubicBezTo>
                <a:cubicBezTo>
                  <a:pt x="3091375" y="189677"/>
                  <a:pt x="3078516" y="190886"/>
                  <a:pt x="3066473" y="194900"/>
                </a:cubicBezTo>
                <a:cubicBezTo>
                  <a:pt x="3050744" y="200143"/>
                  <a:pt x="3036645" y="210646"/>
                  <a:pt x="3020291" y="213372"/>
                </a:cubicBezTo>
                <a:cubicBezTo>
                  <a:pt x="2962271" y="223042"/>
                  <a:pt x="2903297" y="225687"/>
                  <a:pt x="2844800" y="231845"/>
                </a:cubicBezTo>
                <a:lnTo>
                  <a:pt x="2115127" y="222609"/>
                </a:lnTo>
                <a:cubicBezTo>
                  <a:pt x="2050412" y="221315"/>
                  <a:pt x="1985738" y="217825"/>
                  <a:pt x="1921164" y="213372"/>
                </a:cubicBezTo>
                <a:cubicBezTo>
                  <a:pt x="1896401" y="211664"/>
                  <a:pt x="1871846" y="207646"/>
                  <a:pt x="1847273" y="204136"/>
                </a:cubicBezTo>
                <a:cubicBezTo>
                  <a:pt x="1828733" y="201488"/>
                  <a:pt x="1810549" y="196000"/>
                  <a:pt x="1791854" y="194900"/>
                </a:cubicBezTo>
                <a:cubicBezTo>
                  <a:pt x="1705742" y="189835"/>
                  <a:pt x="1619442" y="188742"/>
                  <a:pt x="1533236" y="185663"/>
                </a:cubicBezTo>
                <a:lnTo>
                  <a:pt x="1339273" y="157954"/>
                </a:lnTo>
                <a:cubicBezTo>
                  <a:pt x="1319997" y="155200"/>
                  <a:pt x="1302993" y="143070"/>
                  <a:pt x="1283854" y="139482"/>
                </a:cubicBezTo>
                <a:cubicBezTo>
                  <a:pt x="1253443" y="133780"/>
                  <a:pt x="1222279" y="133324"/>
                  <a:pt x="1191491" y="130245"/>
                </a:cubicBezTo>
                <a:cubicBezTo>
                  <a:pt x="1179176" y="124087"/>
                  <a:pt x="1167329" y="116886"/>
                  <a:pt x="1154545" y="111772"/>
                </a:cubicBezTo>
                <a:cubicBezTo>
                  <a:pt x="1107145" y="92812"/>
                  <a:pt x="1104940" y="95724"/>
                  <a:pt x="1062182" y="84063"/>
                </a:cubicBezTo>
                <a:cubicBezTo>
                  <a:pt x="1040558" y="78166"/>
                  <a:pt x="1019079" y="71748"/>
                  <a:pt x="997527" y="65591"/>
                </a:cubicBezTo>
                <a:cubicBezTo>
                  <a:pt x="988291" y="59433"/>
                  <a:pt x="980250" y="50912"/>
                  <a:pt x="969818" y="47118"/>
                </a:cubicBezTo>
                <a:cubicBezTo>
                  <a:pt x="926841" y="31490"/>
                  <a:pt x="857512" y="20899"/>
                  <a:pt x="812800" y="19409"/>
                </a:cubicBezTo>
                <a:cubicBezTo>
                  <a:pt x="748181" y="17255"/>
                  <a:pt x="780472" y="20948"/>
                  <a:pt x="646545" y="1940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92300" y="1792288"/>
            <a:ext cx="5284788" cy="1627187"/>
          </a:xfrm>
          <a:custGeom>
            <a:avLst/>
            <a:gdLst>
              <a:gd name="connsiteX0" fmla="*/ 3252756 w 5285556"/>
              <a:gd name="connsiteY0" fmla="*/ 1597890 h 1627978"/>
              <a:gd name="connsiteX1" fmla="*/ 3354356 w 5285556"/>
              <a:gd name="connsiteY1" fmla="*/ 1579418 h 1627978"/>
              <a:gd name="connsiteX2" fmla="*/ 3483665 w 5285556"/>
              <a:gd name="connsiteY2" fmla="*/ 1570181 h 1627978"/>
              <a:gd name="connsiteX3" fmla="*/ 3566792 w 5285556"/>
              <a:gd name="connsiteY3" fmla="*/ 1560945 h 1627978"/>
              <a:gd name="connsiteX4" fmla="*/ 3603737 w 5285556"/>
              <a:gd name="connsiteY4" fmla="*/ 1542472 h 1627978"/>
              <a:gd name="connsiteX5" fmla="*/ 3659156 w 5285556"/>
              <a:gd name="connsiteY5" fmla="*/ 1524000 h 1627978"/>
              <a:gd name="connsiteX6" fmla="*/ 3686865 w 5285556"/>
              <a:gd name="connsiteY6" fmla="*/ 1514763 h 1627978"/>
              <a:gd name="connsiteX7" fmla="*/ 3714574 w 5285556"/>
              <a:gd name="connsiteY7" fmla="*/ 1505527 h 1627978"/>
              <a:gd name="connsiteX8" fmla="*/ 3742283 w 5285556"/>
              <a:gd name="connsiteY8" fmla="*/ 1496290 h 1627978"/>
              <a:gd name="connsiteX9" fmla="*/ 4305701 w 5285556"/>
              <a:gd name="connsiteY9" fmla="*/ 1468581 h 1627978"/>
              <a:gd name="connsiteX10" fmla="*/ 4453483 w 5285556"/>
              <a:gd name="connsiteY10" fmla="*/ 1459345 h 1627978"/>
              <a:gd name="connsiteX11" fmla="*/ 4684392 w 5285556"/>
              <a:gd name="connsiteY11" fmla="*/ 1440872 h 1627978"/>
              <a:gd name="connsiteX12" fmla="*/ 4721337 w 5285556"/>
              <a:gd name="connsiteY12" fmla="*/ 1431636 h 1627978"/>
              <a:gd name="connsiteX13" fmla="*/ 4795228 w 5285556"/>
              <a:gd name="connsiteY13" fmla="*/ 1422400 h 1627978"/>
              <a:gd name="connsiteX14" fmla="*/ 4850646 w 5285556"/>
              <a:gd name="connsiteY14" fmla="*/ 1403927 h 1627978"/>
              <a:gd name="connsiteX15" fmla="*/ 4896828 w 5285556"/>
              <a:gd name="connsiteY15" fmla="*/ 1394690 h 1627978"/>
              <a:gd name="connsiteX16" fmla="*/ 4961483 w 5285556"/>
              <a:gd name="connsiteY16" fmla="*/ 1376218 h 1627978"/>
              <a:gd name="connsiteX17" fmla="*/ 4998428 w 5285556"/>
              <a:gd name="connsiteY17" fmla="*/ 1366981 h 1627978"/>
              <a:gd name="connsiteX18" fmla="*/ 5053846 w 5285556"/>
              <a:gd name="connsiteY18" fmla="*/ 1348509 h 1627978"/>
              <a:gd name="connsiteX19" fmla="*/ 5136974 w 5285556"/>
              <a:gd name="connsiteY19" fmla="*/ 1293090 h 1627978"/>
              <a:gd name="connsiteX20" fmla="*/ 5164683 w 5285556"/>
              <a:gd name="connsiteY20" fmla="*/ 1265381 h 1627978"/>
              <a:gd name="connsiteX21" fmla="*/ 5192392 w 5285556"/>
              <a:gd name="connsiteY21" fmla="*/ 1246909 h 1627978"/>
              <a:gd name="connsiteX22" fmla="*/ 5229337 w 5285556"/>
              <a:gd name="connsiteY22" fmla="*/ 1191490 h 1627978"/>
              <a:gd name="connsiteX23" fmla="*/ 5247810 w 5285556"/>
              <a:gd name="connsiteY23" fmla="*/ 1163781 h 1627978"/>
              <a:gd name="connsiteX24" fmla="*/ 5257046 w 5285556"/>
              <a:gd name="connsiteY24" fmla="*/ 1126836 h 1627978"/>
              <a:gd name="connsiteX25" fmla="*/ 5275519 w 5285556"/>
              <a:gd name="connsiteY25" fmla="*/ 1099127 h 1627978"/>
              <a:gd name="connsiteX26" fmla="*/ 5284756 w 5285556"/>
              <a:gd name="connsiteY26" fmla="*/ 1052945 h 1627978"/>
              <a:gd name="connsiteX27" fmla="*/ 5275519 w 5285556"/>
              <a:gd name="connsiteY27" fmla="*/ 877454 h 1627978"/>
              <a:gd name="connsiteX28" fmla="*/ 5247810 w 5285556"/>
              <a:gd name="connsiteY28" fmla="*/ 840509 h 1627978"/>
              <a:gd name="connsiteX29" fmla="*/ 5238574 w 5285556"/>
              <a:gd name="connsiteY29" fmla="*/ 794327 h 1627978"/>
              <a:gd name="connsiteX30" fmla="*/ 5201628 w 5285556"/>
              <a:gd name="connsiteY30" fmla="*/ 748145 h 1627978"/>
              <a:gd name="connsiteX31" fmla="*/ 5136974 w 5285556"/>
              <a:gd name="connsiteY31" fmla="*/ 674254 h 1627978"/>
              <a:gd name="connsiteX32" fmla="*/ 5053846 w 5285556"/>
              <a:gd name="connsiteY32" fmla="*/ 591127 h 1627978"/>
              <a:gd name="connsiteX33" fmla="*/ 5007665 w 5285556"/>
              <a:gd name="connsiteY33" fmla="*/ 563418 h 1627978"/>
              <a:gd name="connsiteX34" fmla="*/ 4943010 w 5285556"/>
              <a:gd name="connsiteY34" fmla="*/ 535709 h 1627978"/>
              <a:gd name="connsiteX35" fmla="*/ 4906065 w 5285556"/>
              <a:gd name="connsiteY35" fmla="*/ 508000 h 1627978"/>
              <a:gd name="connsiteX36" fmla="*/ 4878356 w 5285556"/>
              <a:gd name="connsiteY36" fmla="*/ 489527 h 1627978"/>
              <a:gd name="connsiteX37" fmla="*/ 4804465 w 5285556"/>
              <a:gd name="connsiteY37" fmla="*/ 434109 h 1627978"/>
              <a:gd name="connsiteX38" fmla="*/ 4758283 w 5285556"/>
              <a:gd name="connsiteY38" fmla="*/ 406400 h 1627978"/>
              <a:gd name="connsiteX39" fmla="*/ 4702865 w 5285556"/>
              <a:gd name="connsiteY39" fmla="*/ 369454 h 1627978"/>
              <a:gd name="connsiteX40" fmla="*/ 4675156 w 5285556"/>
              <a:gd name="connsiteY40" fmla="*/ 341745 h 1627978"/>
              <a:gd name="connsiteX41" fmla="*/ 4610501 w 5285556"/>
              <a:gd name="connsiteY41" fmla="*/ 304800 h 1627978"/>
              <a:gd name="connsiteX42" fmla="*/ 4555083 w 5285556"/>
              <a:gd name="connsiteY42" fmla="*/ 267854 h 1627978"/>
              <a:gd name="connsiteX43" fmla="*/ 4527374 w 5285556"/>
              <a:gd name="connsiteY43" fmla="*/ 240145 h 1627978"/>
              <a:gd name="connsiteX44" fmla="*/ 4481192 w 5285556"/>
              <a:gd name="connsiteY44" fmla="*/ 221672 h 1627978"/>
              <a:gd name="connsiteX45" fmla="*/ 4444246 w 5285556"/>
              <a:gd name="connsiteY45" fmla="*/ 203200 h 1627978"/>
              <a:gd name="connsiteX46" fmla="*/ 4398065 w 5285556"/>
              <a:gd name="connsiteY46" fmla="*/ 184727 h 1627978"/>
              <a:gd name="connsiteX47" fmla="*/ 4370356 w 5285556"/>
              <a:gd name="connsiteY47" fmla="*/ 175490 h 1627978"/>
              <a:gd name="connsiteX48" fmla="*/ 4204101 w 5285556"/>
              <a:gd name="connsiteY48" fmla="*/ 110836 h 1627978"/>
              <a:gd name="connsiteX49" fmla="*/ 4139446 w 5285556"/>
              <a:gd name="connsiteY49" fmla="*/ 101600 h 1627978"/>
              <a:gd name="connsiteX50" fmla="*/ 4047083 w 5285556"/>
              <a:gd name="connsiteY50" fmla="*/ 83127 h 1627978"/>
              <a:gd name="connsiteX51" fmla="*/ 4010137 w 5285556"/>
              <a:gd name="connsiteY51" fmla="*/ 73890 h 1627978"/>
              <a:gd name="connsiteX52" fmla="*/ 3973192 w 5285556"/>
              <a:gd name="connsiteY52" fmla="*/ 55418 h 1627978"/>
              <a:gd name="connsiteX53" fmla="*/ 3880828 w 5285556"/>
              <a:gd name="connsiteY53" fmla="*/ 46181 h 1627978"/>
              <a:gd name="connsiteX54" fmla="*/ 3769992 w 5285556"/>
              <a:gd name="connsiteY54" fmla="*/ 27709 h 1627978"/>
              <a:gd name="connsiteX55" fmla="*/ 2384537 w 5285556"/>
              <a:gd name="connsiteY55" fmla="*/ 18472 h 1627978"/>
              <a:gd name="connsiteX56" fmla="*/ 2015083 w 5285556"/>
              <a:gd name="connsiteY56" fmla="*/ 0 h 1627978"/>
              <a:gd name="connsiteX57" fmla="*/ 1257701 w 5285556"/>
              <a:gd name="connsiteY57" fmla="*/ 9236 h 1627978"/>
              <a:gd name="connsiteX58" fmla="*/ 1193046 w 5285556"/>
              <a:gd name="connsiteY58" fmla="*/ 18472 h 1627978"/>
              <a:gd name="connsiteX59" fmla="*/ 1146865 w 5285556"/>
              <a:gd name="connsiteY59" fmla="*/ 27709 h 1627978"/>
              <a:gd name="connsiteX60" fmla="*/ 915956 w 5285556"/>
              <a:gd name="connsiteY60" fmla="*/ 46181 h 1627978"/>
              <a:gd name="connsiteX61" fmla="*/ 842065 w 5285556"/>
              <a:gd name="connsiteY61" fmla="*/ 55418 h 1627978"/>
              <a:gd name="connsiteX62" fmla="*/ 786646 w 5285556"/>
              <a:gd name="connsiteY62" fmla="*/ 73890 h 1627978"/>
              <a:gd name="connsiteX63" fmla="*/ 758937 w 5285556"/>
              <a:gd name="connsiteY63" fmla="*/ 92363 h 1627978"/>
              <a:gd name="connsiteX64" fmla="*/ 481846 w 5285556"/>
              <a:gd name="connsiteY64" fmla="*/ 138545 h 1627978"/>
              <a:gd name="connsiteX65" fmla="*/ 389483 w 5285556"/>
              <a:gd name="connsiteY65" fmla="*/ 203200 h 1627978"/>
              <a:gd name="connsiteX66" fmla="*/ 260174 w 5285556"/>
              <a:gd name="connsiteY66" fmla="*/ 277090 h 1627978"/>
              <a:gd name="connsiteX67" fmla="*/ 232465 w 5285556"/>
              <a:gd name="connsiteY67" fmla="*/ 304800 h 1627978"/>
              <a:gd name="connsiteX68" fmla="*/ 195519 w 5285556"/>
              <a:gd name="connsiteY68" fmla="*/ 360218 h 1627978"/>
              <a:gd name="connsiteX69" fmla="*/ 121628 w 5285556"/>
              <a:gd name="connsiteY69" fmla="*/ 452581 h 1627978"/>
              <a:gd name="connsiteX70" fmla="*/ 112392 w 5285556"/>
              <a:gd name="connsiteY70" fmla="*/ 498763 h 1627978"/>
              <a:gd name="connsiteX71" fmla="*/ 93919 w 5285556"/>
              <a:gd name="connsiteY71" fmla="*/ 591127 h 1627978"/>
              <a:gd name="connsiteX72" fmla="*/ 38501 w 5285556"/>
              <a:gd name="connsiteY72" fmla="*/ 665018 h 1627978"/>
              <a:gd name="connsiteX73" fmla="*/ 20028 w 5285556"/>
              <a:gd name="connsiteY73" fmla="*/ 692727 h 1627978"/>
              <a:gd name="connsiteX74" fmla="*/ 20028 w 5285556"/>
              <a:gd name="connsiteY74" fmla="*/ 969818 h 1627978"/>
              <a:gd name="connsiteX75" fmla="*/ 29265 w 5285556"/>
              <a:gd name="connsiteY75" fmla="*/ 997527 h 1627978"/>
              <a:gd name="connsiteX76" fmla="*/ 38501 w 5285556"/>
              <a:gd name="connsiteY76" fmla="*/ 1034472 h 1627978"/>
              <a:gd name="connsiteX77" fmla="*/ 56974 w 5285556"/>
              <a:gd name="connsiteY77" fmla="*/ 1080654 h 1627978"/>
              <a:gd name="connsiteX78" fmla="*/ 66210 w 5285556"/>
              <a:gd name="connsiteY78" fmla="*/ 1117600 h 1627978"/>
              <a:gd name="connsiteX79" fmla="*/ 84683 w 5285556"/>
              <a:gd name="connsiteY79" fmla="*/ 1173018 h 1627978"/>
              <a:gd name="connsiteX80" fmla="*/ 112392 w 5285556"/>
              <a:gd name="connsiteY80" fmla="*/ 1200727 h 1627978"/>
              <a:gd name="connsiteX81" fmla="*/ 121628 w 5285556"/>
              <a:gd name="connsiteY81" fmla="*/ 1228436 h 1627978"/>
              <a:gd name="connsiteX82" fmla="*/ 195519 w 5285556"/>
              <a:gd name="connsiteY82" fmla="*/ 1274618 h 1627978"/>
              <a:gd name="connsiteX83" fmla="*/ 223228 w 5285556"/>
              <a:gd name="connsiteY83" fmla="*/ 1293090 h 1627978"/>
              <a:gd name="connsiteX84" fmla="*/ 250937 w 5285556"/>
              <a:gd name="connsiteY84" fmla="*/ 1302327 h 1627978"/>
              <a:gd name="connsiteX85" fmla="*/ 380246 w 5285556"/>
              <a:gd name="connsiteY85" fmla="*/ 1320800 h 1627978"/>
              <a:gd name="connsiteX86" fmla="*/ 620392 w 5285556"/>
              <a:gd name="connsiteY86" fmla="*/ 1330036 h 1627978"/>
              <a:gd name="connsiteX87" fmla="*/ 897483 w 5285556"/>
              <a:gd name="connsiteY87" fmla="*/ 1339272 h 1627978"/>
              <a:gd name="connsiteX88" fmla="*/ 1867301 w 5285556"/>
              <a:gd name="connsiteY88" fmla="*/ 1357745 h 1627978"/>
              <a:gd name="connsiteX89" fmla="*/ 1950428 w 5285556"/>
              <a:gd name="connsiteY89" fmla="*/ 1385454 h 1627978"/>
              <a:gd name="connsiteX90" fmla="*/ 2015083 w 5285556"/>
              <a:gd name="connsiteY90" fmla="*/ 1394690 h 1627978"/>
              <a:gd name="connsiteX91" fmla="*/ 2070501 w 5285556"/>
              <a:gd name="connsiteY91" fmla="*/ 1422400 h 1627978"/>
              <a:gd name="connsiteX92" fmla="*/ 2153628 w 5285556"/>
              <a:gd name="connsiteY92" fmla="*/ 1487054 h 1627978"/>
              <a:gd name="connsiteX93" fmla="*/ 2255228 w 5285556"/>
              <a:gd name="connsiteY93" fmla="*/ 1524000 h 1627978"/>
              <a:gd name="connsiteX94" fmla="*/ 2292174 w 5285556"/>
              <a:gd name="connsiteY94" fmla="*/ 1533236 h 1627978"/>
              <a:gd name="connsiteX95" fmla="*/ 2319883 w 5285556"/>
              <a:gd name="connsiteY95" fmla="*/ 1542472 h 1627978"/>
              <a:gd name="connsiteX96" fmla="*/ 2384537 w 5285556"/>
              <a:gd name="connsiteY96" fmla="*/ 1551709 h 1627978"/>
              <a:gd name="connsiteX97" fmla="*/ 2439956 w 5285556"/>
              <a:gd name="connsiteY97" fmla="*/ 1570181 h 1627978"/>
              <a:gd name="connsiteX98" fmla="*/ 2467665 w 5285556"/>
              <a:gd name="connsiteY98" fmla="*/ 1579418 h 1627978"/>
              <a:gd name="connsiteX99" fmla="*/ 2744756 w 5285556"/>
              <a:gd name="connsiteY99" fmla="*/ 1597890 h 1627978"/>
              <a:gd name="connsiteX100" fmla="*/ 2772465 w 5285556"/>
              <a:gd name="connsiteY100" fmla="*/ 1607127 h 1627978"/>
              <a:gd name="connsiteX101" fmla="*/ 3271228 w 5285556"/>
              <a:gd name="connsiteY101" fmla="*/ 1607127 h 1627978"/>
              <a:gd name="connsiteX102" fmla="*/ 3308174 w 5285556"/>
              <a:gd name="connsiteY102" fmla="*/ 1597890 h 1627978"/>
              <a:gd name="connsiteX103" fmla="*/ 3335883 w 5285556"/>
              <a:gd name="connsiteY103" fmla="*/ 1588654 h 16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85556" h="1627978">
                <a:moveTo>
                  <a:pt x="3252756" y="1597890"/>
                </a:moveTo>
                <a:cubicBezTo>
                  <a:pt x="3286623" y="1591733"/>
                  <a:pt x="3320179" y="1583519"/>
                  <a:pt x="3354356" y="1579418"/>
                </a:cubicBezTo>
                <a:cubicBezTo>
                  <a:pt x="3397261" y="1574269"/>
                  <a:pt x="3440615" y="1573925"/>
                  <a:pt x="3483665" y="1570181"/>
                </a:cubicBezTo>
                <a:cubicBezTo>
                  <a:pt x="3511440" y="1567766"/>
                  <a:pt x="3539083" y="1564024"/>
                  <a:pt x="3566792" y="1560945"/>
                </a:cubicBezTo>
                <a:cubicBezTo>
                  <a:pt x="3579107" y="1554787"/>
                  <a:pt x="3590953" y="1547585"/>
                  <a:pt x="3603737" y="1542472"/>
                </a:cubicBezTo>
                <a:cubicBezTo>
                  <a:pt x="3621816" y="1535240"/>
                  <a:pt x="3640683" y="1530158"/>
                  <a:pt x="3659156" y="1524000"/>
                </a:cubicBezTo>
                <a:lnTo>
                  <a:pt x="3686865" y="1514763"/>
                </a:lnTo>
                <a:lnTo>
                  <a:pt x="3714574" y="1505527"/>
                </a:lnTo>
                <a:cubicBezTo>
                  <a:pt x="3723810" y="1502448"/>
                  <a:pt x="3732607" y="1497365"/>
                  <a:pt x="3742283" y="1496290"/>
                </a:cubicBezTo>
                <a:cubicBezTo>
                  <a:pt x="3984646" y="1469362"/>
                  <a:pt x="3797551" y="1488126"/>
                  <a:pt x="4305701" y="1468581"/>
                </a:cubicBezTo>
                <a:cubicBezTo>
                  <a:pt x="4355021" y="1466684"/>
                  <a:pt x="4404258" y="1462947"/>
                  <a:pt x="4453483" y="1459345"/>
                </a:cubicBezTo>
                <a:lnTo>
                  <a:pt x="4684392" y="1440872"/>
                </a:lnTo>
                <a:cubicBezTo>
                  <a:pt x="4696707" y="1437793"/>
                  <a:pt x="4708816" y="1433723"/>
                  <a:pt x="4721337" y="1431636"/>
                </a:cubicBezTo>
                <a:cubicBezTo>
                  <a:pt x="4745821" y="1427555"/>
                  <a:pt x="4770957" y="1427601"/>
                  <a:pt x="4795228" y="1422400"/>
                </a:cubicBezTo>
                <a:cubicBezTo>
                  <a:pt x="4814268" y="1418320"/>
                  <a:pt x="4832173" y="1410085"/>
                  <a:pt x="4850646" y="1403927"/>
                </a:cubicBezTo>
                <a:cubicBezTo>
                  <a:pt x="4865539" y="1398962"/>
                  <a:pt x="4881598" y="1398498"/>
                  <a:pt x="4896828" y="1394690"/>
                </a:cubicBezTo>
                <a:cubicBezTo>
                  <a:pt x="4918573" y="1389254"/>
                  <a:pt x="4939859" y="1382115"/>
                  <a:pt x="4961483" y="1376218"/>
                </a:cubicBezTo>
                <a:cubicBezTo>
                  <a:pt x="4973730" y="1372878"/>
                  <a:pt x="4986269" y="1370629"/>
                  <a:pt x="4998428" y="1366981"/>
                </a:cubicBezTo>
                <a:cubicBezTo>
                  <a:pt x="5017079" y="1361386"/>
                  <a:pt x="5053846" y="1348509"/>
                  <a:pt x="5053846" y="1348509"/>
                </a:cubicBezTo>
                <a:lnTo>
                  <a:pt x="5136974" y="1293090"/>
                </a:lnTo>
                <a:cubicBezTo>
                  <a:pt x="5147842" y="1285844"/>
                  <a:pt x="5154648" y="1273743"/>
                  <a:pt x="5164683" y="1265381"/>
                </a:cubicBezTo>
                <a:cubicBezTo>
                  <a:pt x="5173211" y="1258275"/>
                  <a:pt x="5183156" y="1253066"/>
                  <a:pt x="5192392" y="1246909"/>
                </a:cubicBezTo>
                <a:lnTo>
                  <a:pt x="5229337" y="1191490"/>
                </a:lnTo>
                <a:lnTo>
                  <a:pt x="5247810" y="1163781"/>
                </a:lnTo>
                <a:cubicBezTo>
                  <a:pt x="5250889" y="1151466"/>
                  <a:pt x="5252046" y="1138504"/>
                  <a:pt x="5257046" y="1126836"/>
                </a:cubicBezTo>
                <a:cubicBezTo>
                  <a:pt x="5261419" y="1116633"/>
                  <a:pt x="5271621" y="1109521"/>
                  <a:pt x="5275519" y="1099127"/>
                </a:cubicBezTo>
                <a:cubicBezTo>
                  <a:pt x="5281031" y="1084428"/>
                  <a:pt x="5281677" y="1068339"/>
                  <a:pt x="5284756" y="1052945"/>
                </a:cubicBezTo>
                <a:cubicBezTo>
                  <a:pt x="5281677" y="994448"/>
                  <a:pt x="5285556" y="935166"/>
                  <a:pt x="5275519" y="877454"/>
                </a:cubicBezTo>
                <a:cubicBezTo>
                  <a:pt x="5272881" y="862288"/>
                  <a:pt x="5254062" y="854576"/>
                  <a:pt x="5247810" y="840509"/>
                </a:cubicBezTo>
                <a:cubicBezTo>
                  <a:pt x="5241434" y="826163"/>
                  <a:pt x="5245595" y="808368"/>
                  <a:pt x="5238574" y="794327"/>
                </a:cubicBezTo>
                <a:cubicBezTo>
                  <a:pt x="5229758" y="776694"/>
                  <a:pt x="5212933" y="764295"/>
                  <a:pt x="5201628" y="748145"/>
                </a:cubicBezTo>
                <a:cubicBezTo>
                  <a:pt x="5128731" y="644007"/>
                  <a:pt x="5220238" y="751112"/>
                  <a:pt x="5136974" y="674254"/>
                </a:cubicBezTo>
                <a:cubicBezTo>
                  <a:pt x="5108179" y="647675"/>
                  <a:pt x="5087448" y="611289"/>
                  <a:pt x="5053846" y="591127"/>
                </a:cubicBezTo>
                <a:cubicBezTo>
                  <a:pt x="5038452" y="581891"/>
                  <a:pt x="5023722" y="571447"/>
                  <a:pt x="5007665" y="563418"/>
                </a:cubicBezTo>
                <a:cubicBezTo>
                  <a:pt x="4944818" y="531993"/>
                  <a:pt x="5019885" y="583755"/>
                  <a:pt x="4943010" y="535709"/>
                </a:cubicBezTo>
                <a:cubicBezTo>
                  <a:pt x="4929956" y="527550"/>
                  <a:pt x="4918591" y="516948"/>
                  <a:pt x="4906065" y="508000"/>
                </a:cubicBezTo>
                <a:cubicBezTo>
                  <a:pt x="4897032" y="501548"/>
                  <a:pt x="4887334" y="496056"/>
                  <a:pt x="4878356" y="489527"/>
                </a:cubicBezTo>
                <a:cubicBezTo>
                  <a:pt x="4853457" y="471418"/>
                  <a:pt x="4830865" y="449949"/>
                  <a:pt x="4804465" y="434109"/>
                </a:cubicBezTo>
                <a:cubicBezTo>
                  <a:pt x="4789071" y="424873"/>
                  <a:pt x="4773429" y="416038"/>
                  <a:pt x="4758283" y="406400"/>
                </a:cubicBezTo>
                <a:cubicBezTo>
                  <a:pt x="4739552" y="394480"/>
                  <a:pt x="4718564" y="385153"/>
                  <a:pt x="4702865" y="369454"/>
                </a:cubicBezTo>
                <a:cubicBezTo>
                  <a:pt x="4693629" y="360218"/>
                  <a:pt x="4685785" y="349337"/>
                  <a:pt x="4675156" y="341745"/>
                </a:cubicBezTo>
                <a:cubicBezTo>
                  <a:pt x="4611934" y="296586"/>
                  <a:pt x="4662846" y="348421"/>
                  <a:pt x="4610501" y="304800"/>
                </a:cubicBezTo>
                <a:cubicBezTo>
                  <a:pt x="4564375" y="266361"/>
                  <a:pt x="4603780" y="284086"/>
                  <a:pt x="4555083" y="267854"/>
                </a:cubicBezTo>
                <a:cubicBezTo>
                  <a:pt x="4545847" y="258618"/>
                  <a:pt x="4538451" y="247068"/>
                  <a:pt x="4527374" y="240145"/>
                </a:cubicBezTo>
                <a:cubicBezTo>
                  <a:pt x="4513314" y="231358"/>
                  <a:pt x="4496343" y="228406"/>
                  <a:pt x="4481192" y="221672"/>
                </a:cubicBezTo>
                <a:cubicBezTo>
                  <a:pt x="4468610" y="216080"/>
                  <a:pt x="4456828" y="208792"/>
                  <a:pt x="4444246" y="203200"/>
                </a:cubicBezTo>
                <a:cubicBezTo>
                  <a:pt x="4429095" y="196466"/>
                  <a:pt x="4413589" y="190549"/>
                  <a:pt x="4398065" y="184727"/>
                </a:cubicBezTo>
                <a:cubicBezTo>
                  <a:pt x="4388949" y="181308"/>
                  <a:pt x="4379305" y="179325"/>
                  <a:pt x="4370356" y="175490"/>
                </a:cubicBezTo>
                <a:cubicBezTo>
                  <a:pt x="4274943" y="134599"/>
                  <a:pt x="4404644" y="168134"/>
                  <a:pt x="4204101" y="110836"/>
                </a:cubicBezTo>
                <a:cubicBezTo>
                  <a:pt x="4183168" y="104855"/>
                  <a:pt x="4160885" y="105383"/>
                  <a:pt x="4139446" y="101600"/>
                </a:cubicBezTo>
                <a:cubicBezTo>
                  <a:pt x="4108526" y="96144"/>
                  <a:pt x="4077783" y="89706"/>
                  <a:pt x="4047083" y="83127"/>
                </a:cubicBezTo>
                <a:cubicBezTo>
                  <a:pt x="4034670" y="80467"/>
                  <a:pt x="4022023" y="78347"/>
                  <a:pt x="4010137" y="73890"/>
                </a:cubicBezTo>
                <a:cubicBezTo>
                  <a:pt x="3997245" y="69056"/>
                  <a:pt x="3986655" y="58303"/>
                  <a:pt x="3973192" y="55418"/>
                </a:cubicBezTo>
                <a:cubicBezTo>
                  <a:pt x="3942937" y="48935"/>
                  <a:pt x="3911616" y="49260"/>
                  <a:pt x="3880828" y="46181"/>
                </a:cubicBezTo>
                <a:cubicBezTo>
                  <a:pt x="3836626" y="31447"/>
                  <a:pt x="3834287" y="28518"/>
                  <a:pt x="3769992" y="27709"/>
                </a:cubicBezTo>
                <a:lnTo>
                  <a:pt x="2384537" y="18472"/>
                </a:lnTo>
                <a:cubicBezTo>
                  <a:pt x="2301549" y="13591"/>
                  <a:pt x="2084165" y="0"/>
                  <a:pt x="2015083" y="0"/>
                </a:cubicBezTo>
                <a:cubicBezTo>
                  <a:pt x="1762604" y="0"/>
                  <a:pt x="1510162" y="6157"/>
                  <a:pt x="1257701" y="9236"/>
                </a:cubicBezTo>
                <a:cubicBezTo>
                  <a:pt x="1236149" y="12315"/>
                  <a:pt x="1214520" y="14893"/>
                  <a:pt x="1193046" y="18472"/>
                </a:cubicBezTo>
                <a:cubicBezTo>
                  <a:pt x="1177561" y="21053"/>
                  <a:pt x="1162486" y="26147"/>
                  <a:pt x="1146865" y="27709"/>
                </a:cubicBezTo>
                <a:cubicBezTo>
                  <a:pt x="1070033" y="35392"/>
                  <a:pt x="992575" y="36603"/>
                  <a:pt x="915956" y="46181"/>
                </a:cubicBezTo>
                <a:lnTo>
                  <a:pt x="842065" y="55418"/>
                </a:lnTo>
                <a:cubicBezTo>
                  <a:pt x="823592" y="61575"/>
                  <a:pt x="804440" y="65982"/>
                  <a:pt x="786646" y="73890"/>
                </a:cubicBezTo>
                <a:cubicBezTo>
                  <a:pt x="776502" y="78398"/>
                  <a:pt x="769678" y="89561"/>
                  <a:pt x="758937" y="92363"/>
                </a:cubicBezTo>
                <a:cubicBezTo>
                  <a:pt x="625243" y="127240"/>
                  <a:pt x="596597" y="127070"/>
                  <a:pt x="481846" y="138545"/>
                </a:cubicBezTo>
                <a:cubicBezTo>
                  <a:pt x="407197" y="175870"/>
                  <a:pt x="483764" y="134060"/>
                  <a:pt x="389483" y="203200"/>
                </a:cubicBezTo>
                <a:cubicBezTo>
                  <a:pt x="311945" y="260062"/>
                  <a:pt x="327626" y="250110"/>
                  <a:pt x="260174" y="277090"/>
                </a:cubicBezTo>
                <a:cubicBezTo>
                  <a:pt x="250938" y="286327"/>
                  <a:pt x="240485" y="294489"/>
                  <a:pt x="232465" y="304800"/>
                </a:cubicBezTo>
                <a:cubicBezTo>
                  <a:pt x="218835" y="322325"/>
                  <a:pt x="211218" y="344519"/>
                  <a:pt x="195519" y="360218"/>
                </a:cubicBezTo>
                <a:cubicBezTo>
                  <a:pt x="149083" y="406654"/>
                  <a:pt x="175402" y="377298"/>
                  <a:pt x="121628" y="452581"/>
                </a:cubicBezTo>
                <a:cubicBezTo>
                  <a:pt x="118549" y="467975"/>
                  <a:pt x="114973" y="483278"/>
                  <a:pt x="112392" y="498763"/>
                </a:cubicBezTo>
                <a:cubicBezTo>
                  <a:pt x="108136" y="524298"/>
                  <a:pt x="107198" y="564570"/>
                  <a:pt x="93919" y="591127"/>
                </a:cubicBezTo>
                <a:cubicBezTo>
                  <a:pt x="83479" y="612006"/>
                  <a:pt x="48694" y="651427"/>
                  <a:pt x="38501" y="665018"/>
                </a:cubicBezTo>
                <a:cubicBezTo>
                  <a:pt x="31841" y="673899"/>
                  <a:pt x="26186" y="683491"/>
                  <a:pt x="20028" y="692727"/>
                </a:cubicBezTo>
                <a:cubicBezTo>
                  <a:pt x="0" y="812899"/>
                  <a:pt x="4619" y="761797"/>
                  <a:pt x="20028" y="969818"/>
                </a:cubicBezTo>
                <a:cubicBezTo>
                  <a:pt x="20747" y="979527"/>
                  <a:pt x="26590" y="988166"/>
                  <a:pt x="29265" y="997527"/>
                </a:cubicBezTo>
                <a:cubicBezTo>
                  <a:pt x="32752" y="1009733"/>
                  <a:pt x="34487" y="1022429"/>
                  <a:pt x="38501" y="1034472"/>
                </a:cubicBezTo>
                <a:cubicBezTo>
                  <a:pt x="43744" y="1050201"/>
                  <a:pt x="51731" y="1064925"/>
                  <a:pt x="56974" y="1080654"/>
                </a:cubicBezTo>
                <a:cubicBezTo>
                  <a:pt x="60988" y="1092697"/>
                  <a:pt x="62562" y="1105441"/>
                  <a:pt x="66210" y="1117600"/>
                </a:cubicBezTo>
                <a:cubicBezTo>
                  <a:pt x="71805" y="1136251"/>
                  <a:pt x="78525" y="1154545"/>
                  <a:pt x="84683" y="1173018"/>
                </a:cubicBezTo>
                <a:cubicBezTo>
                  <a:pt x="88814" y="1185410"/>
                  <a:pt x="103156" y="1191491"/>
                  <a:pt x="112392" y="1200727"/>
                </a:cubicBezTo>
                <a:cubicBezTo>
                  <a:pt x="115471" y="1209963"/>
                  <a:pt x="115395" y="1220957"/>
                  <a:pt x="121628" y="1228436"/>
                </a:cubicBezTo>
                <a:cubicBezTo>
                  <a:pt x="141694" y="1252516"/>
                  <a:pt x="169754" y="1259895"/>
                  <a:pt x="195519" y="1274618"/>
                </a:cubicBezTo>
                <a:cubicBezTo>
                  <a:pt x="205157" y="1280125"/>
                  <a:pt x="213299" y="1288126"/>
                  <a:pt x="223228" y="1293090"/>
                </a:cubicBezTo>
                <a:cubicBezTo>
                  <a:pt x="231936" y="1297444"/>
                  <a:pt x="241576" y="1299652"/>
                  <a:pt x="250937" y="1302327"/>
                </a:cubicBezTo>
                <a:cubicBezTo>
                  <a:pt x="299186" y="1316112"/>
                  <a:pt x="320867" y="1317501"/>
                  <a:pt x="380246" y="1320800"/>
                </a:cubicBezTo>
                <a:cubicBezTo>
                  <a:pt x="460231" y="1325244"/>
                  <a:pt x="540343" y="1326957"/>
                  <a:pt x="620392" y="1330036"/>
                </a:cubicBezTo>
                <a:cubicBezTo>
                  <a:pt x="872373" y="1366034"/>
                  <a:pt x="622574" y="1339272"/>
                  <a:pt x="897483" y="1339272"/>
                </a:cubicBezTo>
                <a:cubicBezTo>
                  <a:pt x="1113496" y="1339272"/>
                  <a:pt x="1618505" y="1351959"/>
                  <a:pt x="1867301" y="1357745"/>
                </a:cubicBezTo>
                <a:lnTo>
                  <a:pt x="1950428" y="1385454"/>
                </a:lnTo>
                <a:cubicBezTo>
                  <a:pt x="1971081" y="1392338"/>
                  <a:pt x="1993531" y="1391611"/>
                  <a:pt x="2015083" y="1394690"/>
                </a:cubicBezTo>
                <a:cubicBezTo>
                  <a:pt x="2040760" y="1403250"/>
                  <a:pt x="2049015" y="1403301"/>
                  <a:pt x="2070501" y="1422400"/>
                </a:cubicBezTo>
                <a:cubicBezTo>
                  <a:pt x="2145263" y="1488855"/>
                  <a:pt x="2096492" y="1468009"/>
                  <a:pt x="2153628" y="1487054"/>
                </a:cubicBezTo>
                <a:cubicBezTo>
                  <a:pt x="2202461" y="1519610"/>
                  <a:pt x="2170569" y="1502835"/>
                  <a:pt x="2255228" y="1524000"/>
                </a:cubicBezTo>
                <a:lnTo>
                  <a:pt x="2292174" y="1533236"/>
                </a:lnTo>
                <a:cubicBezTo>
                  <a:pt x="2301619" y="1535597"/>
                  <a:pt x="2310336" y="1540563"/>
                  <a:pt x="2319883" y="1542472"/>
                </a:cubicBezTo>
                <a:cubicBezTo>
                  <a:pt x="2341230" y="1546742"/>
                  <a:pt x="2362986" y="1548630"/>
                  <a:pt x="2384537" y="1551709"/>
                </a:cubicBezTo>
                <a:lnTo>
                  <a:pt x="2439956" y="1570181"/>
                </a:lnTo>
                <a:cubicBezTo>
                  <a:pt x="2449192" y="1573260"/>
                  <a:pt x="2458004" y="1578210"/>
                  <a:pt x="2467665" y="1579418"/>
                </a:cubicBezTo>
                <a:cubicBezTo>
                  <a:pt x="2608836" y="1597064"/>
                  <a:pt x="2516760" y="1587527"/>
                  <a:pt x="2744756" y="1597890"/>
                </a:cubicBezTo>
                <a:cubicBezTo>
                  <a:pt x="2753992" y="1600969"/>
                  <a:pt x="2762804" y="1605919"/>
                  <a:pt x="2772465" y="1607127"/>
                </a:cubicBezTo>
                <a:cubicBezTo>
                  <a:pt x="2939268" y="1627978"/>
                  <a:pt x="3101422" y="1611268"/>
                  <a:pt x="3271228" y="1607127"/>
                </a:cubicBezTo>
                <a:cubicBezTo>
                  <a:pt x="3283543" y="1604048"/>
                  <a:pt x="3295968" y="1601377"/>
                  <a:pt x="3308174" y="1597890"/>
                </a:cubicBezTo>
                <a:cubicBezTo>
                  <a:pt x="3317535" y="1595215"/>
                  <a:pt x="3335883" y="1588654"/>
                  <a:pt x="3335883" y="1588654"/>
                </a:cubicBezTo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403" name="Picture 8" descr="first products 1600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28713"/>
            <a:ext cx="86868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(1)</a:t>
            </a:r>
          </a:p>
        </p:txBody>
      </p:sp>
      <p:sp>
        <p:nvSpPr>
          <p:cNvPr id="8909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Ignition delay becomes constant when the rate of 1-hydroxybutyl formation by R1353 is increased past a certain point</a:t>
            </a:r>
          </a:p>
          <a:p>
            <a:pPr eaLnBrk="1" hangingPunct="1"/>
            <a:r>
              <a:rPr lang="en-US" smtClean="0"/>
              <a:t>This suggests a new rate limiting step has taken over</a:t>
            </a:r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152400" y="1371600"/>
          <a:ext cx="4876800" cy="4797425"/>
        </p:xfrm>
        <a:graphic>
          <a:graphicData uri="http://schemas.openxmlformats.org/presentationml/2006/ole">
            <p:oleObj spid="_x0000_s89090" name="KGPlot" r:id="rId3" imgW="7010280" imgH="6895800" progId="KGraph_Plot">
              <p:embed/>
            </p:oleObj>
          </a:graphicData>
        </a:graphic>
      </p:graphicFrame>
      <p:sp>
        <p:nvSpPr>
          <p:cNvPr id="8909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9094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TextBox 7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(2)</a:t>
            </a:r>
          </a:p>
        </p:txBody>
      </p:sp>
      <p:sp>
        <p:nvSpPr>
          <p:cNvPr id="9114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rate of R1353 is multiplied by 1000</a:t>
            </a:r>
          </a:p>
          <a:p>
            <a:pPr eaLnBrk="1" hangingPunct="1"/>
            <a:r>
              <a:rPr lang="en-US" smtClean="0"/>
              <a:t>Ignition delays are recomputed</a:t>
            </a:r>
          </a:p>
          <a:p>
            <a:pPr eaLnBrk="1" hangingPunct="1"/>
            <a:r>
              <a:rPr lang="en-US" smtClean="0"/>
              <a:t>Results are close, but the lowest temperature case is still over-predicted by 100 ms</a:t>
            </a:r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0" y="1295400"/>
          <a:ext cx="4876800" cy="4876800"/>
        </p:xfrm>
        <a:graphic>
          <a:graphicData uri="http://schemas.openxmlformats.org/presentationml/2006/ole">
            <p:oleObj spid="_x0000_s91138" name="KGPlot" r:id="rId3" imgW="6858000" imgH="6858000" progId="KGraph_Plot">
              <p:embed/>
            </p:oleObj>
          </a:graphicData>
        </a:graphic>
      </p:graphicFrame>
      <p:pic>
        <p:nvPicPr>
          <p:cNvPr id="9114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2" name="TextBox 6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67000" y="4953000"/>
            <a:ext cx="19050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1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(3)</a:t>
            </a:r>
          </a:p>
        </p:txBody>
      </p:sp>
      <p:sp>
        <p:nvSpPr>
          <p:cNvPr id="9216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72000"/>
          </a:xfrm>
        </p:spPr>
        <p:txBody>
          <a:bodyPr/>
          <a:lstStyle/>
          <a:p>
            <a:pPr eaLnBrk="1" hangingPunct="1"/>
            <a:r>
              <a:rPr lang="en-US" smtClean="0"/>
              <a:t>Brute force sensitivity is performed again on the modified mechanism</a:t>
            </a:r>
          </a:p>
          <a:p>
            <a:pPr eaLnBrk="1" hangingPunct="1"/>
            <a:r>
              <a:rPr lang="en-US" smtClean="0"/>
              <a:t>System is sensitive to the formation of butanal (NC</a:t>
            </a:r>
            <a:r>
              <a:rPr lang="en-US" baseline="-25000" smtClean="0"/>
              <a:t>3</a:t>
            </a:r>
            <a:r>
              <a:rPr lang="en-US" smtClean="0"/>
              <a:t>H</a:t>
            </a:r>
            <a:r>
              <a:rPr lang="en-US" baseline="-25000" smtClean="0"/>
              <a:t>7</a:t>
            </a:r>
            <a:r>
              <a:rPr lang="en-US" smtClean="0"/>
              <a:t>CHO)</a:t>
            </a:r>
          </a:p>
          <a:p>
            <a:pPr eaLnBrk="1" hangingPunct="1"/>
            <a:r>
              <a:rPr lang="en-US" smtClean="0"/>
              <a:t>Formation of 1-hydroxybutyl by R1353 has disappeared from the top ten reactions</a:t>
            </a:r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0" y="1295400"/>
          <a:ext cx="4953000" cy="4953000"/>
        </p:xfrm>
        <a:graphic>
          <a:graphicData uri="http://schemas.openxmlformats.org/presentationml/2006/ole">
            <p:oleObj spid="_x0000_s92162" name="KGPlot" r:id="rId3" imgW="6858000" imgH="68580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(4)</a:t>
            </a:r>
          </a:p>
        </p:txBody>
      </p:sp>
      <p:sp>
        <p:nvSpPr>
          <p:cNvPr id="9318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876800"/>
          </a:xfrm>
        </p:spPr>
        <p:txBody>
          <a:bodyPr/>
          <a:lstStyle/>
          <a:p>
            <a:pPr eaLnBrk="1" hangingPunct="1"/>
            <a:r>
              <a:rPr lang="en-US" smtClean="0"/>
              <a:t>Upon first increasing the rate of R1353, production of butanal from 1-hydroxybutyl and fission of 1-hydroxybutyl change drastically</a:t>
            </a:r>
          </a:p>
          <a:p>
            <a:pPr eaLnBrk="1" hangingPunct="1"/>
            <a:r>
              <a:rPr lang="en-US" smtClean="0"/>
              <a:t>Further increasing the rate does not change the percent directed into each pathway</a:t>
            </a: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76200" y="1676400"/>
          <a:ext cx="4495800" cy="4495800"/>
        </p:xfrm>
        <a:graphic>
          <a:graphicData uri="http://schemas.openxmlformats.org/presentationml/2006/ole">
            <p:oleObj spid="_x0000_s93186" name="KGPlot" r:id="rId4" imgW="6858000" imgH="6858000" progId="KGraph_Plot">
              <p:embed/>
            </p:oleObj>
          </a:graphicData>
        </a:graphic>
      </p:graphicFrame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0" name="TextBox 6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(5)</a:t>
            </a:r>
          </a:p>
        </p:txBody>
      </p:sp>
      <p:sp>
        <p:nvSpPr>
          <p:cNvPr id="104450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This analysis suggests butanal formation is the next rate limiting step</a:t>
            </a:r>
          </a:p>
          <a:p>
            <a:pPr eaLnBrk="1" hangingPunct="1"/>
            <a:r>
              <a:rPr lang="en-US" smtClean="0"/>
              <a:t>The entire pathway of 1-hydroxybutyl formation and destruction is clearly quite important</a:t>
            </a:r>
          </a:p>
          <a:p>
            <a:pPr eaLnBrk="1" hangingPunct="1"/>
            <a:r>
              <a:rPr lang="en-US" smtClean="0"/>
              <a:t>Further speciation measurements are necessary to determine which pathways are most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(3)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382962"/>
          </a:xfrm>
        </p:spPr>
        <p:txBody>
          <a:bodyPr/>
          <a:lstStyle/>
          <a:p>
            <a:pPr eaLnBrk="1" hangingPunct="1"/>
            <a:r>
              <a:rPr lang="en-US" dirty="0" smtClean="0"/>
              <a:t>Butanol is a good test case for developing new fuels</a:t>
            </a:r>
          </a:p>
          <a:p>
            <a:pPr eaLnBrk="1" hangingPunct="1"/>
            <a:r>
              <a:rPr lang="en-US" dirty="0" smtClean="0"/>
              <a:t>Butanol is the smallest alcohol with primary, secondary and tertiary alcohol groups</a:t>
            </a:r>
          </a:p>
          <a:p>
            <a:pPr eaLnBrk="1" hangingPunct="1"/>
            <a:r>
              <a:rPr lang="en-US" dirty="0" smtClean="0"/>
              <a:t>The chemistry of butanol can be extended to higher alcohols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</a:t>
            </a:r>
          </a:p>
        </p:txBody>
      </p:sp>
      <p:sp>
        <p:nvSpPr>
          <p:cNvPr id="105474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925762"/>
          </a:xfrm>
        </p:spPr>
        <p:txBody>
          <a:bodyPr/>
          <a:lstStyle/>
          <a:p>
            <a:pPr eaLnBrk="1" hangingPunct="1"/>
            <a:r>
              <a:rPr lang="en-US" dirty="0" smtClean="0"/>
              <a:t>Speciation data with Rapid Sampling Apparatus can confirm fuel decomposition pathways</a:t>
            </a:r>
          </a:p>
          <a:p>
            <a:pPr eaLnBrk="1" hangingPunct="1"/>
            <a:r>
              <a:rPr lang="en-US" dirty="0" smtClean="0"/>
              <a:t>Expand experiments to other isomers of 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516562"/>
          </a:xfrm>
        </p:spPr>
        <p:txBody>
          <a:bodyPr rtlCol="0">
            <a:normAutofit fontScale="85000" lnSpcReduction="100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Autoignition delay data have been obtained for </a:t>
            </a:r>
            <a:r>
              <a:rPr lang="en-US" i="1" dirty="0" smtClean="0"/>
              <a:t>n</a:t>
            </a:r>
            <a:r>
              <a:rPr lang="en-US" dirty="0" smtClean="0"/>
              <a:t>-butanol at low to intermediate temperature and elevated pressure using a heated rapid compression machine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Reactivity increased as equivalence ratio, initial oxygen mole fraction or initial fuel mole fraction increase in the temperature range studied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Comparison of experimental results and reaction mechanisms available in the literature showed very poor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364162"/>
          </a:xfrm>
        </p:spPr>
        <p:txBody>
          <a:bodyPr>
            <a:normAutofit fontScale="77500" lnSpcReduction="200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Sensitivity analysis of one reaction  mechanism revealed that the rates of certain fuel decomposition reactions strongly affect the ignition delay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Further path analysis highlighted the importance of several fuel decomposition pathways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Speciation data may be required to further improve reaction mechanisms by confirming fuel decomposition pathways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Quantum calculations of the rates of important reactions is warranted based on this work, in particular the 1-hydroxybutyl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Acknowledgements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Advisor: Dr. Chih-Jen Sung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Research Advisors: Dr. Kamal Kumar, Dr. Yu Zhang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Advisory Committee: Dr. Baki Cetegen, Dr. Tianfeng Lu, Dr. Michael Renfro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Colleagues: Kyle Brady, Apurba Das, Billal Hossain, Xin Hui</a:t>
            </a:r>
          </a:p>
          <a:p>
            <a:pPr algn="ctr" eaLnBrk="1" hangingPunct="1">
              <a:buFont typeface="Arial" charset="0"/>
              <a:buNone/>
              <a:defRPr/>
            </a:pPr>
            <a:endParaRPr lang="en-US" dirty="0" smtClean="0"/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Sponsor: Department of Energy, Office of Science, Office of Basic Energy Sciences under Award Number DE-SC0001198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MIT mechanism</a:t>
            </a:r>
          </a:p>
        </p:txBody>
      </p:sp>
      <p:sp>
        <p:nvSpPr>
          <p:cNvPr id="100356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MIT mechanism corrects error in reaction rates of H-abstraction from the fuel by HO</a:t>
            </a:r>
            <a:r>
              <a:rPr lang="en-US" baseline="-25000" smtClean="0"/>
              <a:t>2</a:t>
            </a:r>
            <a:endParaRPr lang="en-US" smtClean="0"/>
          </a:p>
          <a:p>
            <a:pPr eaLnBrk="1" hangingPunct="1"/>
            <a:r>
              <a:rPr lang="en-US" smtClean="0"/>
              <a:t>New MIT mechanism shows much improved results – comparable to the 1000*NUI results</a:t>
            </a:r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228600" y="1600200"/>
          <a:ext cx="4176713" cy="4286250"/>
        </p:xfrm>
        <a:graphic>
          <a:graphicData uri="http://schemas.openxmlformats.org/presentationml/2006/ole">
            <p:oleObj spid="_x0000_s100354" name="KGPlot" r:id="rId3" imgW="5829120" imgH="59814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(1)</a:t>
            </a: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designed to sample the mixture from the reaction chamber at predetermined time</a:t>
            </a:r>
          </a:p>
        </p:txBody>
      </p:sp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738" y="3162300"/>
            <a:ext cx="85852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(2)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Volume ratio between Sample Chamber and Reaction Chamber is about 50:1</a:t>
            </a:r>
          </a:p>
          <a:p>
            <a:pPr eaLnBrk="1" hangingPunct="1"/>
            <a:r>
              <a:rPr lang="en-US" smtClean="0"/>
              <a:t>Expansion occurs within 2-3 milliseconds and quenches reactions</a:t>
            </a:r>
          </a:p>
          <a:p>
            <a:pPr eaLnBrk="1" hangingPunct="1"/>
            <a:r>
              <a:rPr lang="en-US" smtClean="0"/>
              <a:t>Convex shape ensures shocks are diverged and weakened</a:t>
            </a:r>
          </a:p>
          <a:p>
            <a:pPr eaLnBrk="1" hangingPunct="1"/>
            <a:r>
              <a:rPr lang="en-US" smtClean="0"/>
              <a:t>Samples are withdrawn and analyzed using GC-MS/FID/TCD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(3)</a:t>
            </a:r>
          </a:p>
        </p:txBody>
      </p:sp>
      <p:sp>
        <p:nvSpPr>
          <p:cNvPr id="1146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Previous design relied on opposed forces of a spring and electromagnet to hold the puncture rod above the diaphragm</a:t>
            </a:r>
          </a:p>
          <a:p>
            <a:pPr eaLnBrk="1" hangingPunct="1"/>
            <a:r>
              <a:rPr lang="en-US" smtClean="0"/>
              <a:t>Several drawbacks:</a:t>
            </a:r>
          </a:p>
          <a:p>
            <a:pPr lvl="1" eaLnBrk="1" hangingPunct="1"/>
            <a:r>
              <a:rPr lang="en-US" smtClean="0"/>
              <a:t>Electromagnet was frequently deactivated accidentally</a:t>
            </a:r>
          </a:p>
          <a:p>
            <a:pPr lvl="1" eaLnBrk="1" hangingPunct="1"/>
            <a:r>
              <a:rPr lang="en-US" smtClean="0"/>
              <a:t>Rod could not be withdrawn from the diaphragm after puncture</a:t>
            </a:r>
          </a:p>
          <a:p>
            <a:pPr eaLnBrk="1" hangingPunct="1"/>
            <a:r>
              <a:rPr lang="en-US" smtClean="0"/>
              <a:t>Requires disassembly to replace the diaphragm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(4)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design aims to improve reliability of puncture control circuit</a:t>
            </a:r>
          </a:p>
          <a:p>
            <a:pPr eaLnBrk="1" hangingPunct="1"/>
            <a:r>
              <a:rPr lang="en-US" smtClean="0"/>
              <a:t>Use “positive action” system to reduce risk of accidental puncture</a:t>
            </a:r>
          </a:p>
          <a:p>
            <a:pPr eaLnBrk="1" hangingPunct="1"/>
            <a:r>
              <a:rPr lang="en-US" smtClean="0"/>
              <a:t>Combination of linear solenoid device with MOSFET transistor</a:t>
            </a:r>
          </a:p>
          <a:p>
            <a:pPr eaLnBrk="1" hangingPunct="1"/>
            <a:r>
              <a:rPr lang="en-US" smtClean="0"/>
              <a:t>Advantages:</a:t>
            </a:r>
          </a:p>
          <a:p>
            <a:pPr lvl="1" eaLnBrk="1" hangingPunct="1"/>
            <a:r>
              <a:rPr lang="en-US" smtClean="0"/>
              <a:t>Reduced risk of premature puncture</a:t>
            </a:r>
          </a:p>
          <a:p>
            <a:pPr lvl="1" eaLnBrk="1" hangingPunct="1"/>
            <a:r>
              <a:rPr lang="en-US" smtClean="0"/>
              <a:t>Solenoid allows retracting of rod after puncturing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6477000" cy="838200"/>
          </a:xfrm>
        </p:spPr>
        <p:txBody>
          <a:bodyPr/>
          <a:lstStyle/>
          <a:p>
            <a:pPr eaLnBrk="1" hangingPunct="1"/>
            <a:r>
              <a:rPr lang="en-US" smtClean="0"/>
              <a:t>Background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8"/>
            <a:ext cx="8229600" cy="5211762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i="1" dirty="0" smtClean="0"/>
              <a:t>n-</a:t>
            </a:r>
            <a:r>
              <a:rPr lang="en-US" dirty="0" smtClean="0"/>
              <a:t>Butanol </a:t>
            </a:r>
            <a:r>
              <a:rPr lang="en-US" dirty="0"/>
              <a:t>has several advantages over </a:t>
            </a:r>
            <a:r>
              <a:rPr lang="en-US" dirty="0" smtClean="0"/>
              <a:t>ethanol:</a:t>
            </a:r>
            <a:endParaRPr lang="en-US" dirty="0"/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Higher specific energy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Less miscible with water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Less corrosive to engine parts and pipes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Lower vapor pressure</a:t>
            </a:r>
          </a:p>
          <a:p>
            <a:pPr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/>
              <a:t>These properties enable: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Using current oil and gasoline pipelines for fuel transport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Higher mixing ratios with gasoline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Improved volumetric fuel economy (mpg) over ethanol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Reducing evaporative emissions and risk of explosion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(6)</a:t>
            </a:r>
          </a:p>
        </p:txBody>
      </p:sp>
      <p:sp>
        <p:nvSpPr>
          <p:cNvPr id="10752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Correlation </a:t>
            </a:r>
            <a:r>
              <a:rPr lang="en-US" dirty="0" smtClean="0"/>
              <a:t>shows slightly greater than </a:t>
            </a:r>
            <a:r>
              <a:rPr lang="en-US" dirty="0" smtClean="0"/>
              <a:t>first order dependence on initial fuel mole fraction and compressed pressure</a:t>
            </a:r>
          </a:p>
          <a:p>
            <a:pPr eaLnBrk="1" hangingPunct="1"/>
            <a:r>
              <a:rPr lang="en-US" dirty="0" smtClean="0"/>
              <a:t>Nearly second </a:t>
            </a:r>
            <a:r>
              <a:rPr lang="en-US" dirty="0" smtClean="0"/>
              <a:t>order dependence on initial oxygen mole fraction</a:t>
            </a:r>
          </a:p>
        </p:txBody>
      </p:sp>
      <p:sp>
        <p:nvSpPr>
          <p:cNvPr id="1075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1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3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0" y="1219200"/>
          <a:ext cx="5105400" cy="4688633"/>
        </p:xfrm>
        <a:graphic>
          <a:graphicData uri="http://schemas.openxmlformats.org/presentationml/2006/ole">
            <p:oleObj spid="_x0000_s107523" name="KGPlot" r:id="rId3" imgW="7467480" imgH="685800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(5)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990600"/>
          <a:ext cx="8686800" cy="4419600"/>
        </p:xfrm>
        <a:graphic>
          <a:graphicData uri="http://schemas.openxmlformats.org/drawingml/2006/table">
            <a:tbl>
              <a:tblPr/>
              <a:tblGrid>
                <a:gridCol w="1737360"/>
                <a:gridCol w="1737360"/>
                <a:gridCol w="1737360"/>
                <a:gridCol w="1737360"/>
                <a:gridCol w="1737360"/>
              </a:tblGrid>
              <a:tr h="2084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Fuel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Lower Heating Value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[MJ/kg]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Volumetric Energy Density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[MJ/L]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Research Octane Number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RON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Motor Octane Number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MON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Gasoline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92-98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82-88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Ethanol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228600" y="5818188"/>
            <a:ext cx="8763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>
                <a:latin typeface="Times New Roman" pitchFamily="18" charset="0"/>
                <a:cs typeface="Times New Roman" pitchFamily="18" charset="0"/>
              </a:rPr>
              <a:t>J.T. Moss, et. al, “An Experimental and Kinetic Modeling Study of the Oxidation of the Four Isomers of Butanol,” </a:t>
            </a:r>
            <a:r>
              <a:rPr lang="en-US" sz="1100" i="1">
                <a:latin typeface="Times New Roman" pitchFamily="18" charset="0"/>
                <a:cs typeface="Times New Roman" pitchFamily="18" charset="0"/>
              </a:rPr>
              <a:t>The Journal of Physical Chemistry A</a:t>
            </a:r>
            <a:r>
              <a:rPr lang="en-US" sz="1100">
                <a:latin typeface="Times New Roman" pitchFamily="18" charset="0"/>
                <a:cs typeface="Times New Roman" pitchFamily="18" charset="0"/>
              </a:rPr>
              <a:t>,  vol. 112, 2008, pp. 10843-10855.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(6)</a:t>
            </a: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609600" y="6096000"/>
            <a:ext cx="39449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Times New Roman" pitchFamily="18" charset="0"/>
                <a:cs typeface="Times New Roman" pitchFamily="18" charset="0"/>
              </a:rPr>
              <a:t>Yaws, C.L. “Chemical Properties Handbook.” McGraw-Hill, 1999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755650" y="977900"/>
          <a:ext cx="7632700" cy="4902200"/>
        </p:xfrm>
        <a:graphic>
          <a:graphicData uri="http://schemas.openxmlformats.org/presentationml/2006/ole">
            <p:oleObj spid="_x0000_s28675" name="KGPlot" r:id="rId3" imgW="7632720" imgH="4902120" progId="KGraph_Plo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(7)</a:t>
            </a:r>
          </a:p>
        </p:txBody>
      </p:sp>
      <p:pic>
        <p:nvPicPr>
          <p:cNvPr id="29698" name="Content Placeholder 3" descr="butanol structure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219200"/>
            <a:ext cx="8229600" cy="3127375"/>
          </a:xfrm>
        </p:spPr>
      </p:pic>
      <p:sp>
        <p:nvSpPr>
          <p:cNvPr id="29699" name="Content Placeholder 2"/>
          <p:cNvSpPr txBox="1">
            <a:spLocks/>
          </p:cNvSpPr>
          <p:nvPr/>
        </p:nvSpPr>
        <p:spPr bwMode="auto">
          <a:xfrm>
            <a:off x="152400" y="4572000"/>
            <a:ext cx="8229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Carbons in the skeleton are numbered by their distance from the alcohol group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ONN-CD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2979</Words>
  <Application>Microsoft Office PowerPoint</Application>
  <PresentationFormat>On-screen Show (4:3)</PresentationFormat>
  <Paragraphs>435</Paragraphs>
  <Slides>60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Times New Roman</vt:lpstr>
      <vt:lpstr>Symbol</vt:lpstr>
      <vt:lpstr>Calibri</vt:lpstr>
      <vt:lpstr>MS Mincho</vt:lpstr>
      <vt:lpstr>UCONN-CDL</vt:lpstr>
      <vt:lpstr>KGPlot</vt:lpstr>
      <vt:lpstr>KaleidaGraph Plot</vt:lpstr>
      <vt:lpstr>Autoignition of n-Butanol  at Elevated Pressure and Low- to Intermediate-Temperature Using a  Rapid Compression Machine</vt:lpstr>
      <vt:lpstr>Outline of Presentation</vt:lpstr>
      <vt:lpstr>Background (1)</vt:lpstr>
      <vt:lpstr>Background (2)</vt:lpstr>
      <vt:lpstr>Background (3)</vt:lpstr>
      <vt:lpstr>Background (4)</vt:lpstr>
      <vt:lpstr>Background (5)</vt:lpstr>
      <vt:lpstr>Background (6)</vt:lpstr>
      <vt:lpstr>Background (7)</vt:lpstr>
      <vt:lpstr>Literature Review (1)</vt:lpstr>
      <vt:lpstr>Literature Review (2)</vt:lpstr>
      <vt:lpstr>Slide 12</vt:lpstr>
      <vt:lpstr>Literature Review (2)</vt:lpstr>
      <vt:lpstr>MIT Mechanism</vt:lpstr>
      <vt:lpstr>Literature Review (2)</vt:lpstr>
      <vt:lpstr>Slide 16</vt:lpstr>
      <vt:lpstr>Literature Review (2)</vt:lpstr>
      <vt:lpstr>RPI Mechanism</vt:lpstr>
      <vt:lpstr>Literature Review (3)</vt:lpstr>
      <vt:lpstr>Rapid Compression Machine</vt:lpstr>
      <vt:lpstr>Rapid Compression Machine</vt:lpstr>
      <vt:lpstr>Rapid Compression Machine</vt:lpstr>
      <vt:lpstr>RCM Test Matrix (1)</vt:lpstr>
      <vt:lpstr>RCM Test Matrix (2)</vt:lpstr>
      <vt:lpstr>Check Mixture Composition (1)</vt:lpstr>
      <vt:lpstr>Mixture Composition Check (2)</vt:lpstr>
      <vt:lpstr>Mixture Composition Check (3)</vt:lpstr>
      <vt:lpstr>Mixture Composition Check (4)</vt:lpstr>
      <vt:lpstr>Experimental Reproducibility</vt:lpstr>
      <vt:lpstr>Definition of Ignition Delay</vt:lpstr>
      <vt:lpstr>Modeling Ignition Delay (1)</vt:lpstr>
      <vt:lpstr>Modeling Ignition Delay (2)</vt:lpstr>
      <vt:lpstr>Autoignition of n-Butanol (1)</vt:lpstr>
      <vt:lpstr>Autoignition of n-Butanol (2)</vt:lpstr>
      <vt:lpstr>Autoignition of n-Butanol (3)</vt:lpstr>
      <vt:lpstr>Autoignition of n-Butanol (4)</vt:lpstr>
      <vt:lpstr>Autoignition of n-Butanol (5)</vt:lpstr>
      <vt:lpstr>Autoignition of n-Butanol (6)</vt:lpstr>
      <vt:lpstr>Autoignition of n-Butanol (7)</vt:lpstr>
      <vt:lpstr>Brute Force Sensitivity</vt:lpstr>
      <vt:lpstr>Reaction Path Analysis (1)</vt:lpstr>
      <vt:lpstr>Reaction Path Analysis (2)</vt:lpstr>
      <vt:lpstr>Reaction Path Analysis (3)</vt:lpstr>
      <vt:lpstr>Reaction Path Analysis (4)</vt:lpstr>
      <vt:lpstr>Modified Mechanism (1)</vt:lpstr>
      <vt:lpstr>Modified Mechanism (2)</vt:lpstr>
      <vt:lpstr>Modified Mechanism (3)</vt:lpstr>
      <vt:lpstr>Modified Mechanism (4)</vt:lpstr>
      <vt:lpstr>Modified Mechanism (5)</vt:lpstr>
      <vt:lpstr>Future Work</vt:lpstr>
      <vt:lpstr>Summary (1)</vt:lpstr>
      <vt:lpstr>Summary (2)</vt:lpstr>
      <vt:lpstr>Acknowledgements</vt:lpstr>
      <vt:lpstr>Slide 54</vt:lpstr>
      <vt:lpstr>New MIT mechanism</vt:lpstr>
      <vt:lpstr>Rapid Sampling Apparatus (1)</vt:lpstr>
      <vt:lpstr>Rapid Sampling Apparatus (2)</vt:lpstr>
      <vt:lpstr>Rapid Sampling Apparatus (3)</vt:lpstr>
      <vt:lpstr>Rapid Sampling Apparatus (4)</vt:lpstr>
      <vt:lpstr>Autoignition of n-Butanol (6)</vt:lpstr>
    </vt:vector>
  </TitlesOfParts>
  <Company>Case Western Reserve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Autoignition of n-Butanol  at Elevated Pressure in a  Rapid Compression Machine</dc:title>
  <dc:creator>Bryan Weber</dc:creator>
  <cp:lastModifiedBy>HuskyPC</cp:lastModifiedBy>
  <cp:revision>374</cp:revision>
  <dcterms:created xsi:type="dcterms:W3CDTF">2010-04-13T21:40:01Z</dcterms:created>
  <dcterms:modified xsi:type="dcterms:W3CDTF">2011-03-01T02:40:49Z</dcterms:modified>
  <cp:contentType>_Docs_</cp:contentType>
</cp:coreProperties>
</file>